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3648" r:id="rId1"/>
  </p:sldMasterIdLst>
  <p:notesMasterIdLst>
    <p:notesMasterId r:id="rId6"/>
  </p:notesMasterIdLst>
  <p:handoutMasterIdLst>
    <p:handoutMasterId r:id="rId18"/>
  </p:handoutMasterIdLst>
  <p:sldIdLst>
    <p:sldId id="256" r:id="rId3"/>
    <p:sldId id="269" r:id="rId4"/>
    <p:sldId id="305" r:id="rId5"/>
    <p:sldId id="306" r:id="rId7"/>
    <p:sldId id="355" r:id="rId8"/>
    <p:sldId id="344" r:id="rId9"/>
    <p:sldId id="345" r:id="rId10"/>
    <p:sldId id="346" r:id="rId11"/>
    <p:sldId id="349" r:id="rId12"/>
    <p:sldId id="350" r:id="rId13"/>
    <p:sldId id="351" r:id="rId14"/>
    <p:sldId id="352" r:id="rId15"/>
    <p:sldId id="353" r:id="rId16"/>
    <p:sldId id="261" r:id="rId17"/>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283EB"/>
    <a:srgbClr val="2D63A3"/>
    <a:srgbClr val="269EEF"/>
    <a:srgbClr val="E7F7FF"/>
    <a:srgbClr val="FEF3C8"/>
    <a:srgbClr val="FDEBA3"/>
    <a:srgbClr val="C0E8FD"/>
    <a:srgbClr val="E6E6E6"/>
    <a:srgbClr val="1C9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6182" autoAdjust="0"/>
  </p:normalViewPr>
  <p:slideViewPr>
    <p:cSldViewPr snapToGrid="0">
      <p:cViewPr varScale="1">
        <p:scale>
          <a:sx n="107" d="100"/>
          <a:sy n="107" d="100"/>
        </p:scale>
        <p:origin x="84" y="196"/>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59" d="100"/>
          <a:sy n="59" d="100"/>
        </p:scale>
        <p:origin x="1498" y="8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gs" Target="tags/tag48.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09BA72-ED4E-4AD5-BDD9-104245DAD6E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62735A-2086-4C7D-A970-FFB82E7A1D2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Abeba Birhane is an Ethiopian-born cognitive scientist who works at the intersection of complex adaptive systems, machine learning, algorithmic bias, and critical race studies. In 2015, she completed her Master of Science in Cognitive Science and, in 2021, her Ph.D. at the Complex Software Lab in the School of Computer Science at University College Dublin</a:t>
            </a:r>
            <a:r>
              <a:rPr lang="en-US" altLang="zh-CN" dirty="0"/>
              <a:t>.She has been recognized by VentureBeat as a top innovator in computer vision and named as one of the 100 most influential persons in AI 2023 by TIME magazine.</a:t>
            </a:r>
            <a:r>
              <a:rPr lang="en-US" altLang="zh-CN" dirty="0">
                <a:sym typeface="+mn-ea"/>
              </a:rPr>
              <a:t>She blogs regularly about embodied cognition and the enactive approach to congnitive science.</a:t>
            </a:r>
            <a:endParaRPr lang="en-US" altLang="zh-CN" dirty="0"/>
          </a:p>
          <a:p>
            <a:r>
              <a:rPr lang="en-US" altLang="zh-CN" dirty="0"/>
              <a:t>You can see this artical in this website.</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userDrawn="1">
  <p:cSld name="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556" name="组合 555"/>
          <p:cNvGrpSpPr/>
          <p:nvPr userDrawn="1"/>
        </p:nvGrpSpPr>
        <p:grpSpPr>
          <a:xfrm>
            <a:off x="0" y="0"/>
            <a:ext cx="12192000" cy="6972527"/>
            <a:chOff x="1588" y="4763"/>
            <a:chExt cx="12192000" cy="6862989"/>
          </a:xfrm>
        </p:grpSpPr>
        <p:sp>
          <p:nvSpPr>
            <p:cNvPr id="545" name="Freeform 509"/>
            <p:cNvSpPr/>
            <p:nvPr userDrawn="1"/>
          </p:nvSpPr>
          <p:spPr bwMode="auto">
            <a:xfrm>
              <a:off x="1588" y="4763"/>
              <a:ext cx="11485563" cy="6122988"/>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accent5">
                <a:lumMod val="20000"/>
                <a:lumOff val="80000"/>
                <a:alpha val="70000"/>
              </a:schemeClr>
            </a:solidFill>
            <a:ln>
              <a:noFill/>
            </a:ln>
          </p:spPr>
          <p:txBody>
            <a:bodyPr vert="horz" wrap="square" lIns="91440" tIns="45720" rIns="91440" bIns="45720" numCol="1" anchor="t" anchorCtr="0" compatLnSpc="1"/>
            <a:lstStyle/>
            <a:p>
              <a:endParaRPr lang="zh-CN" altLang="en-US" dirty="0"/>
            </a:p>
          </p:txBody>
        </p:sp>
        <p:sp>
          <p:nvSpPr>
            <p:cNvPr id="546" name="Freeform 510"/>
            <p:cNvSpPr/>
            <p:nvPr userDrawn="1"/>
          </p:nvSpPr>
          <p:spPr bwMode="auto">
            <a:xfrm>
              <a:off x="3684588" y="6131152"/>
              <a:ext cx="1652588" cy="736600"/>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sp>
          <p:nvSpPr>
            <p:cNvPr id="547" name="Oval 511"/>
            <p:cNvSpPr>
              <a:spLocks noChangeArrowheads="1"/>
            </p:cNvSpPr>
            <p:nvPr userDrawn="1"/>
          </p:nvSpPr>
          <p:spPr bwMode="auto">
            <a:xfrm>
              <a:off x="7786688" y="2857501"/>
              <a:ext cx="2973388" cy="2968625"/>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sp>
          <p:nvSpPr>
            <p:cNvPr id="548" name="Freeform 512"/>
            <p:cNvSpPr/>
            <p:nvPr userDrawn="1"/>
          </p:nvSpPr>
          <p:spPr bwMode="auto">
            <a:xfrm>
              <a:off x="6223000" y="4763"/>
              <a:ext cx="5970588" cy="5961063"/>
            </a:xfrm>
            <a:custGeom>
              <a:avLst/>
              <a:gdLst>
                <a:gd name="T0" fmla="*/ 3761 w 3761"/>
                <a:gd name="T1" fmla="*/ 0 h 3755"/>
                <a:gd name="T2" fmla="*/ 0 w 3761"/>
                <a:gd name="T3" fmla="*/ 0 h 3755"/>
                <a:gd name="T4" fmla="*/ 3761 w 3761"/>
                <a:gd name="T5" fmla="*/ 3755 h 3755"/>
                <a:gd name="T6" fmla="*/ 3761 w 3761"/>
                <a:gd name="T7" fmla="*/ 0 h 3755"/>
              </a:gdLst>
              <a:ahLst/>
              <a:cxnLst>
                <a:cxn ang="0">
                  <a:pos x="T0" y="T1"/>
                </a:cxn>
                <a:cxn ang="0">
                  <a:pos x="T2" y="T3"/>
                </a:cxn>
                <a:cxn ang="0">
                  <a:pos x="T4" y="T5"/>
                </a:cxn>
                <a:cxn ang="0">
                  <a:pos x="T6" y="T7"/>
                </a:cxn>
              </a:cxnLst>
              <a:rect l="0" t="0" r="r" b="b"/>
              <a:pathLst>
                <a:path w="3761" h="3755">
                  <a:moveTo>
                    <a:pt x="3761" y="0"/>
                  </a:moveTo>
                  <a:lnTo>
                    <a:pt x="0" y="0"/>
                  </a:lnTo>
                  <a:lnTo>
                    <a:pt x="3761" y="3755"/>
                  </a:lnTo>
                  <a:lnTo>
                    <a:pt x="3761" y="0"/>
                  </a:lnTo>
                  <a:close/>
                </a:path>
              </a:pathLst>
            </a:custGeom>
            <a:gradFill>
              <a:gsLst>
                <a:gs pos="97000">
                  <a:schemeClr val="accent2"/>
                </a:gs>
                <a:gs pos="28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49" name="Freeform 513"/>
            <p:cNvSpPr/>
            <p:nvPr userDrawn="1"/>
          </p:nvSpPr>
          <p:spPr bwMode="auto">
            <a:xfrm>
              <a:off x="9610725" y="3206751"/>
              <a:ext cx="1450975" cy="2898775"/>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50" name="Freeform 514"/>
            <p:cNvSpPr/>
            <p:nvPr userDrawn="1"/>
          </p:nvSpPr>
          <p:spPr bwMode="auto">
            <a:xfrm>
              <a:off x="295275" y="1303338"/>
              <a:ext cx="527050" cy="588963"/>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51" name="Freeform 515"/>
            <p:cNvSpPr/>
            <p:nvPr userDrawn="1"/>
          </p:nvSpPr>
          <p:spPr bwMode="auto">
            <a:xfrm>
              <a:off x="5476875" y="4763"/>
              <a:ext cx="4738688" cy="2876550"/>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a:p>
          </p:txBody>
        </p:sp>
        <p:sp>
          <p:nvSpPr>
            <p:cNvPr id="552" name="Freeform 516"/>
            <p:cNvSpPr/>
            <p:nvPr userDrawn="1"/>
          </p:nvSpPr>
          <p:spPr bwMode="auto">
            <a:xfrm>
              <a:off x="7513638" y="4763"/>
              <a:ext cx="2701925" cy="2178050"/>
            </a:xfrm>
            <a:custGeom>
              <a:avLst/>
              <a:gdLst>
                <a:gd name="T0" fmla="*/ 1269 w 1702"/>
                <a:gd name="T1" fmla="*/ 1374 h 1374"/>
                <a:gd name="T2" fmla="*/ 1702 w 1702"/>
                <a:gd name="T3" fmla="*/ 323 h 1374"/>
                <a:gd name="T4" fmla="*/ 1667 w 1702"/>
                <a:gd name="T5" fmla="*/ 0 h 1374"/>
                <a:gd name="T6" fmla="*/ 0 w 1702"/>
                <a:gd name="T7" fmla="*/ 0 h 1374"/>
                <a:gd name="T8" fmla="*/ 1269 w 1702"/>
                <a:gd name="T9" fmla="*/ 1374 h 1374"/>
              </a:gdLst>
              <a:ahLst/>
              <a:cxnLst>
                <a:cxn ang="0">
                  <a:pos x="T0" y="T1"/>
                </a:cxn>
                <a:cxn ang="0">
                  <a:pos x="T2" y="T3"/>
                </a:cxn>
                <a:cxn ang="0">
                  <a:pos x="T4" y="T5"/>
                </a:cxn>
                <a:cxn ang="0">
                  <a:pos x="T6" y="T7"/>
                </a:cxn>
                <a:cxn ang="0">
                  <a:pos x="T8" y="T9"/>
                </a:cxn>
              </a:cxnLst>
              <a:rect l="0" t="0" r="r" b="b"/>
              <a:pathLst>
                <a:path w="1702" h="1374">
                  <a:moveTo>
                    <a:pt x="1269" y="1374"/>
                  </a:moveTo>
                  <a:cubicBezTo>
                    <a:pt x="1536" y="1104"/>
                    <a:pt x="1702" y="733"/>
                    <a:pt x="1702" y="323"/>
                  </a:cubicBezTo>
                  <a:cubicBezTo>
                    <a:pt x="1702" y="212"/>
                    <a:pt x="1690" y="104"/>
                    <a:pt x="1667" y="0"/>
                  </a:cubicBezTo>
                  <a:cubicBezTo>
                    <a:pt x="0" y="0"/>
                    <a:pt x="0" y="0"/>
                    <a:pt x="0" y="0"/>
                  </a:cubicBezTo>
                  <a:lnTo>
                    <a:pt x="1269" y="1374"/>
                  </a:ln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grpSp>
      <p:sp>
        <p:nvSpPr>
          <p:cNvPr id="9801" name="副标题 2"/>
          <p:cNvSpPr>
            <a:spLocks noGrp="1"/>
          </p:cNvSpPr>
          <p:nvPr userDrawn="1">
            <p:ph type="subTitle" idx="1"/>
          </p:nvPr>
        </p:nvSpPr>
        <p:spPr>
          <a:xfrm>
            <a:off x="1246981" y="3006820"/>
            <a:ext cx="5627686" cy="558799"/>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9802" name="标题 1"/>
          <p:cNvSpPr>
            <a:spLocks noGrp="1"/>
          </p:cNvSpPr>
          <p:nvPr userDrawn="1">
            <p:ph type="ctrTitle"/>
          </p:nvPr>
        </p:nvSpPr>
        <p:spPr>
          <a:xfrm>
            <a:off x="1246982" y="1938685"/>
            <a:ext cx="5627686" cy="1042559"/>
          </a:xfrm>
        </p:spPr>
        <p:txBody>
          <a:bodyPr anchor="ctr">
            <a:normAutofit/>
          </a:bodyPr>
          <a:lstStyle>
            <a:lvl1pPr algn="l">
              <a:defRPr sz="4000">
                <a:solidFill>
                  <a:schemeClr val="tx1"/>
                </a:solidFill>
              </a:defRPr>
            </a:lvl1pPr>
          </a:lstStyle>
          <a:p>
            <a:r>
              <a:rPr lang="zh-CN" altLang="en-US"/>
              <a:t>单击此处编辑母版标题样式</a:t>
            </a:r>
            <a:endParaRPr lang="zh-CN" altLang="en-US" dirty="0"/>
          </a:p>
        </p:txBody>
      </p:sp>
      <p:sp>
        <p:nvSpPr>
          <p:cNvPr id="12" name="文本占位符 13"/>
          <p:cNvSpPr>
            <a:spLocks noGrp="1"/>
          </p:cNvSpPr>
          <p:nvPr userDrawn="1">
            <p:ph type="body" sz="quarter" idx="10" hasCustomPrompt="1"/>
          </p:nvPr>
        </p:nvSpPr>
        <p:spPr>
          <a:xfrm>
            <a:off x="1251875" y="4630968"/>
            <a:ext cx="2500975" cy="296271"/>
          </a:xfrm>
          <a:prstGeom prst="roundRect">
            <a:avLst>
              <a:gd name="adj" fmla="val 50000"/>
            </a:avLst>
          </a:prstGeom>
          <a:gradFill>
            <a:gsLst>
              <a:gs pos="9000">
                <a:schemeClr val="accent2"/>
              </a:gs>
              <a:gs pos="85000">
                <a:schemeClr val="accent1"/>
              </a:gs>
            </a:gsLst>
            <a:lin ang="0" scaled="0"/>
          </a:gradFill>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
        <p:nvSpPr>
          <p:cNvPr id="13" name="文本占位符 13"/>
          <p:cNvSpPr>
            <a:spLocks noGrp="1"/>
          </p:cNvSpPr>
          <p:nvPr userDrawn="1">
            <p:ph type="body" sz="quarter" idx="11" hasCustomPrompt="1"/>
          </p:nvPr>
        </p:nvSpPr>
        <p:spPr>
          <a:xfrm>
            <a:off x="1246982" y="4998158"/>
            <a:ext cx="1620043" cy="296271"/>
          </a:xfrm>
          <a:prstGeom prst="roundRect">
            <a:avLst>
              <a:gd name="adj" fmla="val 50000"/>
            </a:avLst>
          </a:prstGeom>
          <a:ln>
            <a:gradFill>
              <a:gsLst>
                <a:gs pos="10000">
                  <a:schemeClr val="accent2"/>
                </a:gs>
                <a:gs pos="87000">
                  <a:schemeClr val="accent1"/>
                </a:gs>
              </a:gsLst>
              <a:lin ang="5400000" scaled="1"/>
            </a:gradFill>
          </a:ln>
        </p:spPr>
        <p:txBody>
          <a:bodyPr vert="horz" anchor="ctr">
            <a:noAutofit/>
          </a:bodyPr>
          <a:lstStyle>
            <a:lvl1pPr marL="0" indent="0" algn="l">
              <a:buNone/>
              <a:defRPr sz="1500" b="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874769" y="477840"/>
            <a:ext cx="2174882" cy="45606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showMasterSp="0" userDrawn="1">
  <p:cSld name="节标题">
    <p:spTree>
      <p:nvGrpSpPr>
        <p:cNvPr id="1" name=""/>
        <p:cNvGrpSpPr/>
        <p:nvPr/>
      </p:nvGrpSpPr>
      <p:grpSpPr>
        <a:xfrm>
          <a:off x="0" y="0"/>
          <a:ext cx="0" cy="0"/>
          <a:chOff x="0" y="0"/>
          <a:chExt cx="0" cy="0"/>
        </a:xfrm>
      </p:grpSpPr>
      <p:grpSp>
        <p:nvGrpSpPr>
          <p:cNvPr id="583" name="组合 582"/>
          <p:cNvGrpSpPr/>
          <p:nvPr userDrawn="1"/>
        </p:nvGrpSpPr>
        <p:grpSpPr>
          <a:xfrm rot="1015566">
            <a:off x="822326" y="1077560"/>
            <a:ext cx="1616075" cy="3328401"/>
            <a:chOff x="682625" y="1041062"/>
            <a:chExt cx="1616075" cy="3328401"/>
          </a:xfrm>
        </p:grpSpPr>
        <p:sp>
          <p:nvSpPr>
            <p:cNvPr id="579" name="Freeform 513"/>
            <p:cNvSpPr/>
            <p:nvPr userDrawn="1"/>
          </p:nvSpPr>
          <p:spPr bwMode="auto">
            <a:xfrm rot="576007">
              <a:off x="682625" y="1140849"/>
              <a:ext cx="1616075" cy="3228614"/>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80" name="Freeform 514"/>
            <p:cNvSpPr/>
            <p:nvPr userDrawn="1"/>
          </p:nvSpPr>
          <p:spPr bwMode="auto">
            <a:xfrm rot="900000">
              <a:off x="1159555" y="1041062"/>
              <a:ext cx="874939" cy="977719"/>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grpSp>
      <p:sp>
        <p:nvSpPr>
          <p:cNvPr id="20" name="标题 1"/>
          <p:cNvSpPr>
            <a:spLocks noGrp="1"/>
          </p:cNvSpPr>
          <p:nvPr userDrawn="1">
            <p:ph type="title"/>
          </p:nvPr>
        </p:nvSpPr>
        <p:spPr>
          <a:xfrm>
            <a:off x="2846196" y="1942131"/>
            <a:ext cx="5419185" cy="895350"/>
          </a:xfrm>
        </p:spPr>
        <p:txBody>
          <a:bodyPr anchor="b">
            <a:normAutofit/>
          </a:bodyPr>
          <a:lstStyle>
            <a:lvl1pPr algn="l">
              <a:defRPr sz="2400" b="1">
                <a:solidFill>
                  <a:schemeClr val="tx1"/>
                </a:solidFill>
              </a:defRPr>
            </a:lvl1pPr>
          </a:lstStyle>
          <a:p>
            <a:r>
              <a:rPr lang="zh-CN" altLang="en-US"/>
              <a:t>单击此处编辑母版标题样式</a:t>
            </a:r>
            <a:endParaRPr lang="zh-CN" altLang="en-US" dirty="0"/>
          </a:p>
        </p:txBody>
      </p:sp>
      <p:sp>
        <p:nvSpPr>
          <p:cNvPr id="21" name="文本占位符 2"/>
          <p:cNvSpPr>
            <a:spLocks noGrp="1"/>
          </p:cNvSpPr>
          <p:nvPr userDrawn="1">
            <p:ph type="body" idx="1"/>
          </p:nvPr>
        </p:nvSpPr>
        <p:spPr>
          <a:xfrm>
            <a:off x="2846195" y="2837481"/>
            <a:ext cx="5419185" cy="1015623"/>
          </a:xfrm>
        </p:spPr>
        <p:txBody>
          <a:bodyPr anchor="t">
            <a:normAutofit/>
          </a:bodyPr>
          <a:lstStyle>
            <a:lvl1pPr marL="0" indent="0" algn="l">
              <a:lnSpc>
                <a:spcPct val="100000"/>
              </a:lnSpc>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0167" y="0"/>
            <a:ext cx="4121834" cy="4121834"/>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874769" y="477840"/>
            <a:ext cx="2174882" cy="45606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nvPr>
        </p:nvSpPr>
        <p:spPr/>
        <p:txBody>
          <a:bodyPr/>
          <a:lstStyle>
            <a:lvl1pPr>
              <a:defRPr/>
            </a:lvl1pPr>
          </a:lstStyle>
          <a:p>
            <a:r>
              <a:rPr lang="zh-CN" altLang="en-US"/>
              <a:t>单击此处编辑母版标题样式</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9554536" y="330590"/>
            <a:ext cx="2174882" cy="4560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9554536" y="330590"/>
            <a:ext cx="2174882" cy="4560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userDrawn="1">
  <p:cSld name="1_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7" name="图片占位符 6"/>
          <p:cNvSpPr>
            <a:spLocks noGrp="1"/>
          </p:cNvSpPr>
          <p:nvPr>
            <p:ph type="pic" idx="13"/>
          </p:nvPr>
        </p:nvSpPr>
        <p:spPr>
          <a:xfrm>
            <a:off x="8362950" y="1809750"/>
            <a:ext cx="2857500" cy="2438400"/>
          </a:xfrm>
          <a:noFill/>
          <a:extLst>
            <a:ext uri="{909E8E84-426E-40DD-AFC4-6F175D3DCCD1}">
              <a14:hiddenFill xmlns:a14="http://schemas.microsoft.com/office/drawing/2010/main">
                <a:solidFill>
                  <a:srgbClr val="FFFFFF"/>
                </a:solidFill>
              </a14:hiddenFill>
            </a:ext>
          </a:extLst>
        </p:spPr>
        <p:txBody>
          <a:bodyPr/>
          <a:lstStyle/>
          <a:p>
            <a:r>
              <a:rPr lang="zh-CN" altLang="en-US"/>
              <a:t>单击图标添加图片</a:t>
            </a: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9554536" y="330590"/>
            <a:ext cx="2174882" cy="4560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0166" y="0"/>
            <a:ext cx="4121833" cy="4121833"/>
          </a:xfrm>
          <a:prstGeom prst="rect">
            <a:avLst/>
          </a:prstGeom>
        </p:spPr>
      </p:pic>
      <p:sp>
        <p:nvSpPr>
          <p:cNvPr id="3" name="Oval 511"/>
          <p:cNvSpPr>
            <a:spLocks noChangeArrowheads="1"/>
          </p:cNvSpPr>
          <p:nvPr userDrawn="1"/>
        </p:nvSpPr>
        <p:spPr bwMode="auto">
          <a:xfrm>
            <a:off x="9403004" y="5412016"/>
            <a:ext cx="1772996" cy="1798409"/>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grpSp>
        <p:nvGrpSpPr>
          <p:cNvPr id="7" name="组合 6"/>
          <p:cNvGrpSpPr/>
          <p:nvPr userDrawn="1"/>
        </p:nvGrpSpPr>
        <p:grpSpPr>
          <a:xfrm rot="959293">
            <a:off x="13061" y="3476994"/>
            <a:ext cx="1514633" cy="3119475"/>
            <a:chOff x="682625" y="1041062"/>
            <a:chExt cx="1616075" cy="3328401"/>
          </a:xfrm>
        </p:grpSpPr>
        <p:sp>
          <p:nvSpPr>
            <p:cNvPr id="8" name="Freeform 513"/>
            <p:cNvSpPr/>
            <p:nvPr userDrawn="1"/>
          </p:nvSpPr>
          <p:spPr bwMode="auto">
            <a:xfrm rot="576007">
              <a:off x="682625" y="1140849"/>
              <a:ext cx="1616075" cy="3228614"/>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9" name="Freeform 514"/>
            <p:cNvSpPr/>
            <p:nvPr userDrawn="1"/>
          </p:nvSpPr>
          <p:spPr bwMode="auto">
            <a:xfrm rot="900000">
              <a:off x="1159555" y="1041062"/>
              <a:ext cx="874939" cy="977719"/>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gr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874769" y="477840"/>
            <a:ext cx="2174882" cy="4560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334" name="Freeform 509"/>
          <p:cNvSpPr/>
          <p:nvPr userDrawn="1"/>
        </p:nvSpPr>
        <p:spPr bwMode="auto">
          <a:xfrm flipH="1">
            <a:off x="708025" y="-85725"/>
            <a:ext cx="11485563" cy="6203719"/>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accent5">
              <a:lumMod val="20000"/>
              <a:lumOff val="80000"/>
              <a:alpha val="70000"/>
            </a:schemeClr>
          </a:solidFill>
          <a:ln>
            <a:noFill/>
          </a:ln>
        </p:spPr>
        <p:txBody>
          <a:bodyPr vert="horz" wrap="square" lIns="91440" tIns="45720" rIns="91440" bIns="45720" numCol="1" anchor="t" anchorCtr="0" compatLnSpc="1"/>
          <a:lstStyle/>
          <a:p>
            <a:endParaRPr lang="zh-CN" altLang="en-US" dirty="0"/>
          </a:p>
        </p:txBody>
      </p:sp>
      <p:sp>
        <p:nvSpPr>
          <p:cNvPr id="335" name="Freeform 510"/>
          <p:cNvSpPr/>
          <p:nvPr userDrawn="1"/>
        </p:nvSpPr>
        <p:spPr bwMode="auto">
          <a:xfrm flipH="1">
            <a:off x="6858000" y="6121440"/>
            <a:ext cx="1652588" cy="746312"/>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210611" cy="6210611"/>
          </a:xfrm>
          <a:prstGeom prst="rect">
            <a:avLst/>
          </a:prstGeom>
        </p:spPr>
      </p:pic>
      <p:sp>
        <p:nvSpPr>
          <p:cNvPr id="336" name="Oval 511"/>
          <p:cNvSpPr>
            <a:spLocks noChangeArrowheads="1"/>
          </p:cNvSpPr>
          <p:nvPr userDrawn="1"/>
        </p:nvSpPr>
        <p:spPr bwMode="auto">
          <a:xfrm flipH="1">
            <a:off x="1435100" y="2804626"/>
            <a:ext cx="2973388" cy="3007766"/>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sp>
        <p:nvSpPr>
          <p:cNvPr id="338" name="Freeform 513"/>
          <p:cNvSpPr/>
          <p:nvPr userDrawn="1"/>
        </p:nvSpPr>
        <p:spPr bwMode="auto">
          <a:xfrm flipH="1">
            <a:off x="1133476" y="3158481"/>
            <a:ext cx="1450975" cy="2936995"/>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339" name="Freeform 514"/>
          <p:cNvSpPr/>
          <p:nvPr userDrawn="1"/>
        </p:nvSpPr>
        <p:spPr bwMode="auto">
          <a:xfrm flipH="1">
            <a:off x="11372851" y="1229972"/>
            <a:ext cx="527050" cy="596728"/>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340" name="Freeform 515"/>
          <p:cNvSpPr/>
          <p:nvPr userDrawn="1"/>
        </p:nvSpPr>
        <p:spPr bwMode="auto">
          <a:xfrm flipH="1">
            <a:off x="1979613" y="-85725"/>
            <a:ext cx="4738688" cy="2914477"/>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a:p>
        </p:txBody>
      </p:sp>
      <p:sp>
        <p:nvSpPr>
          <p:cNvPr id="341" name="Freeform 516"/>
          <p:cNvSpPr/>
          <p:nvPr userDrawn="1"/>
        </p:nvSpPr>
        <p:spPr bwMode="auto">
          <a:xfrm flipH="1">
            <a:off x="1979613" y="-85725"/>
            <a:ext cx="2701925" cy="2206767"/>
          </a:xfrm>
          <a:custGeom>
            <a:avLst/>
            <a:gdLst>
              <a:gd name="T0" fmla="*/ 1269 w 1702"/>
              <a:gd name="T1" fmla="*/ 1374 h 1374"/>
              <a:gd name="T2" fmla="*/ 1702 w 1702"/>
              <a:gd name="T3" fmla="*/ 323 h 1374"/>
              <a:gd name="T4" fmla="*/ 1667 w 1702"/>
              <a:gd name="T5" fmla="*/ 0 h 1374"/>
              <a:gd name="T6" fmla="*/ 0 w 1702"/>
              <a:gd name="T7" fmla="*/ 0 h 1374"/>
              <a:gd name="T8" fmla="*/ 1269 w 1702"/>
              <a:gd name="T9" fmla="*/ 1374 h 1374"/>
            </a:gdLst>
            <a:ahLst/>
            <a:cxnLst>
              <a:cxn ang="0">
                <a:pos x="T0" y="T1"/>
              </a:cxn>
              <a:cxn ang="0">
                <a:pos x="T2" y="T3"/>
              </a:cxn>
              <a:cxn ang="0">
                <a:pos x="T4" y="T5"/>
              </a:cxn>
              <a:cxn ang="0">
                <a:pos x="T6" y="T7"/>
              </a:cxn>
              <a:cxn ang="0">
                <a:pos x="T8" y="T9"/>
              </a:cxn>
            </a:cxnLst>
            <a:rect l="0" t="0" r="r" b="b"/>
            <a:pathLst>
              <a:path w="1702" h="1374">
                <a:moveTo>
                  <a:pt x="1269" y="1374"/>
                </a:moveTo>
                <a:cubicBezTo>
                  <a:pt x="1536" y="1104"/>
                  <a:pt x="1702" y="733"/>
                  <a:pt x="1702" y="323"/>
                </a:cubicBezTo>
                <a:cubicBezTo>
                  <a:pt x="1702" y="212"/>
                  <a:pt x="1690" y="104"/>
                  <a:pt x="1667" y="0"/>
                </a:cubicBezTo>
                <a:cubicBezTo>
                  <a:pt x="0" y="0"/>
                  <a:pt x="0" y="0"/>
                  <a:pt x="0" y="0"/>
                </a:cubicBezTo>
                <a:lnTo>
                  <a:pt x="1269" y="1374"/>
                </a:ln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sp>
        <p:nvSpPr>
          <p:cNvPr id="13" name="标题 1"/>
          <p:cNvSpPr>
            <a:spLocks noGrp="1"/>
          </p:cNvSpPr>
          <p:nvPr userDrawn="1">
            <p:ph type="ctrTitle" hasCustomPrompt="1"/>
          </p:nvPr>
        </p:nvSpPr>
        <p:spPr>
          <a:xfrm>
            <a:off x="6678613" y="2070558"/>
            <a:ext cx="4604544"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6678613" y="4376794"/>
            <a:ext cx="4604544"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endParaRPr lang="en-US" altLang="zh-CN" dirty="0"/>
          </a:p>
        </p:txBody>
      </p:sp>
      <p:sp>
        <p:nvSpPr>
          <p:cNvPr id="6" name="文本占位符 13"/>
          <p:cNvSpPr>
            <a:spLocks noGrp="1"/>
          </p:cNvSpPr>
          <p:nvPr userDrawn="1">
            <p:ph type="body" sz="quarter" idx="10" hasCustomPrompt="1"/>
          </p:nvPr>
        </p:nvSpPr>
        <p:spPr>
          <a:xfrm>
            <a:off x="6678614" y="4080523"/>
            <a:ext cx="4604544"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9554536" y="330590"/>
            <a:ext cx="2174882" cy="45606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a:t>单击此处编辑母版标题样式</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4.xml"/><Relationship Id="rId4" Type="http://schemas.openxmlformats.org/officeDocument/2006/relationships/image" Target="../media/image6.png"/><Relationship Id="rId3" Type="http://schemas.openxmlformats.org/officeDocument/2006/relationships/tags" Target="../tags/tag35.xml"/><Relationship Id="rId2" Type="http://schemas.openxmlformats.org/officeDocument/2006/relationships/image" Target="../media/image30.png"/><Relationship Id="rId1" Type="http://schemas.openxmlformats.org/officeDocument/2006/relationships/tags" Target="../tags/tag34.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image" Target="../media/image33.png"/><Relationship Id="rId5" Type="http://schemas.openxmlformats.org/officeDocument/2006/relationships/tags" Target="../tags/tag38.xml"/><Relationship Id="rId4" Type="http://schemas.openxmlformats.org/officeDocument/2006/relationships/image" Target="../media/image32.png"/><Relationship Id="rId3" Type="http://schemas.openxmlformats.org/officeDocument/2006/relationships/tags" Target="../tags/tag37.xml"/><Relationship Id="rId2" Type="http://schemas.openxmlformats.org/officeDocument/2006/relationships/image" Target="../media/image31.png"/><Relationship Id="rId10" Type="http://schemas.openxmlformats.org/officeDocument/2006/relationships/notesSlide" Target="../notesSlides/notesSlide9.xml"/><Relationship Id="rId1" Type="http://schemas.openxmlformats.org/officeDocument/2006/relationships/tags" Target="../tags/tag36.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4.xml"/><Relationship Id="rId5" Type="http://schemas.openxmlformats.org/officeDocument/2006/relationships/tags" Target="../tags/tag43.xml"/><Relationship Id="rId4" Type="http://schemas.openxmlformats.org/officeDocument/2006/relationships/image" Target="../media/image35.png"/><Relationship Id="rId3" Type="http://schemas.openxmlformats.org/officeDocument/2006/relationships/tags" Target="../tags/tag42.xml"/><Relationship Id="rId2" Type="http://schemas.openxmlformats.org/officeDocument/2006/relationships/image" Target="../media/image34.png"/><Relationship Id="rId1" Type="http://schemas.openxmlformats.org/officeDocument/2006/relationships/tags" Target="../tags/tag4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hemeOverride" Target="../theme/themeOverride3.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image" Target="../media/image10.png"/><Relationship Id="rId7" Type="http://schemas.openxmlformats.org/officeDocument/2006/relationships/tags" Target="../tags/tag6.xml"/><Relationship Id="rId6" Type="http://schemas.openxmlformats.org/officeDocument/2006/relationships/image" Target="../media/image9.png"/><Relationship Id="rId5" Type="http://schemas.openxmlformats.org/officeDocument/2006/relationships/tags" Target="../tags/tag5.xml"/><Relationship Id="rId4" Type="http://schemas.openxmlformats.org/officeDocument/2006/relationships/image" Target="../media/image8.png"/><Relationship Id="rId3" Type="http://schemas.openxmlformats.org/officeDocument/2006/relationships/tags" Target="../tags/tag4.xml"/><Relationship Id="rId2" Type="http://schemas.openxmlformats.org/officeDocument/2006/relationships/image" Target="../media/image7.png"/><Relationship Id="rId14" Type="http://schemas.openxmlformats.org/officeDocument/2006/relationships/notesSlide" Target="../notesSlides/notesSlide2.xml"/><Relationship Id="rId13" Type="http://schemas.openxmlformats.org/officeDocument/2006/relationships/slideLayout" Target="../slideLayouts/slideLayout4.xml"/><Relationship Id="rId12" Type="http://schemas.openxmlformats.org/officeDocument/2006/relationships/image" Target="../media/image12.png"/><Relationship Id="rId11" Type="http://schemas.openxmlformats.org/officeDocument/2006/relationships/tags" Target="../tags/tag8.xml"/><Relationship Id="rId10" Type="http://schemas.openxmlformats.org/officeDocument/2006/relationships/image" Target="../media/image11.png"/><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image" Target="../media/image15.png"/><Relationship Id="rId7" Type="http://schemas.openxmlformats.org/officeDocument/2006/relationships/tags" Target="../tags/tag12.xml"/><Relationship Id="rId6" Type="http://schemas.openxmlformats.org/officeDocument/2006/relationships/image" Target="../media/image14.png"/><Relationship Id="rId5" Type="http://schemas.openxmlformats.org/officeDocument/2006/relationships/tags" Target="../tags/tag11.xml"/><Relationship Id="rId4" Type="http://schemas.openxmlformats.org/officeDocument/2006/relationships/image" Target="../media/image13.png"/><Relationship Id="rId3" Type="http://schemas.openxmlformats.org/officeDocument/2006/relationships/tags" Target="../tags/tag10.xml"/><Relationship Id="rId2" Type="http://schemas.openxmlformats.org/officeDocument/2006/relationships/image" Target="../media/image7.png"/><Relationship Id="rId14" Type="http://schemas.openxmlformats.org/officeDocument/2006/relationships/notesSlide" Target="../notesSlides/notesSlide3.xml"/><Relationship Id="rId13" Type="http://schemas.openxmlformats.org/officeDocument/2006/relationships/slideLayout" Target="../slideLayouts/slideLayout4.xml"/><Relationship Id="rId12" Type="http://schemas.openxmlformats.org/officeDocument/2006/relationships/image" Target="../media/image17.png"/><Relationship Id="rId11" Type="http://schemas.openxmlformats.org/officeDocument/2006/relationships/tags" Target="../tags/tag14.xml"/><Relationship Id="rId10" Type="http://schemas.openxmlformats.org/officeDocument/2006/relationships/image" Target="../media/image16.png"/><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19.xml"/><Relationship Id="rId7" Type="http://schemas.openxmlformats.org/officeDocument/2006/relationships/image" Target="../media/image20.png"/><Relationship Id="rId6" Type="http://schemas.openxmlformats.org/officeDocument/2006/relationships/tags" Target="../tags/tag18.xml"/><Relationship Id="rId5" Type="http://schemas.openxmlformats.org/officeDocument/2006/relationships/image" Target="../media/image19.png"/><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18.png"/><Relationship Id="rId18" Type="http://schemas.openxmlformats.org/officeDocument/2006/relationships/notesSlide" Target="../notesSlides/notesSlide4.xml"/><Relationship Id="rId17" Type="http://schemas.openxmlformats.org/officeDocument/2006/relationships/slideLayout" Target="../slideLayouts/slideLayout4.xml"/><Relationship Id="rId16" Type="http://schemas.openxmlformats.org/officeDocument/2006/relationships/image" Target="../media/image22.png"/><Relationship Id="rId15" Type="http://schemas.openxmlformats.org/officeDocument/2006/relationships/tags" Target="../tags/tag24.xml"/><Relationship Id="rId14" Type="http://schemas.openxmlformats.org/officeDocument/2006/relationships/tags" Target="../tags/tag23.xml"/><Relationship Id="rId13" Type="http://schemas.openxmlformats.org/officeDocument/2006/relationships/tags" Target="../tags/tag22.xml"/><Relationship Id="rId12" Type="http://schemas.openxmlformats.org/officeDocument/2006/relationships/image" Target="../media/image21.png"/><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image" Target="../media/image23.jpeg"/><Relationship Id="rId2" Type="http://schemas.openxmlformats.org/officeDocument/2006/relationships/image" Target="../media/image7.png"/><Relationship Id="rId1" Type="http://schemas.openxmlformats.org/officeDocument/2006/relationships/tags" Target="../tags/tag25.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4.xml"/><Relationship Id="rId4" Type="http://schemas.openxmlformats.org/officeDocument/2006/relationships/image" Target="../media/image26.png"/><Relationship Id="rId3" Type="http://schemas.openxmlformats.org/officeDocument/2006/relationships/tags" Target="../tags/tag29.xml"/><Relationship Id="rId2" Type="http://schemas.openxmlformats.org/officeDocument/2006/relationships/image" Target="../media/image25.png"/><Relationship Id="rId1" Type="http://schemas.openxmlformats.org/officeDocument/2006/relationships/tags" Target="../tags/tag28.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4.xml"/><Relationship Id="rId7" Type="http://schemas.openxmlformats.org/officeDocument/2006/relationships/image" Target="../media/image29.png"/><Relationship Id="rId6" Type="http://schemas.openxmlformats.org/officeDocument/2006/relationships/tags" Target="../tags/tag33.xml"/><Relationship Id="rId5" Type="http://schemas.openxmlformats.org/officeDocument/2006/relationships/image" Target="../media/image28.png"/><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image" Target="../media/image27.png"/><Relationship Id="rId1" Type="http://schemas.openxmlformats.org/officeDocument/2006/relationships/tags" Target="../tags/tag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929482" y="3363596"/>
            <a:ext cx="5915818" cy="558799"/>
          </a:xfrm>
        </p:spPr>
        <p:txBody>
          <a:bodyPr>
            <a:normAutofit/>
          </a:bodyPr>
          <a:lstStyle/>
          <a:p>
            <a:r>
              <a:rPr lang="zh-CN" altLang="en-US" sz="2400" dirty="0"/>
              <a:t>贾彦鹏</a:t>
            </a:r>
            <a:endParaRPr lang="zh-CN" altLang="en-US" sz="2400" dirty="0"/>
          </a:p>
        </p:txBody>
      </p:sp>
      <p:sp>
        <p:nvSpPr>
          <p:cNvPr id="4" name="标题 3"/>
          <p:cNvSpPr>
            <a:spLocks noGrp="1"/>
          </p:cNvSpPr>
          <p:nvPr>
            <p:ph type="ctrTitle"/>
          </p:nvPr>
        </p:nvSpPr>
        <p:spPr>
          <a:xfrm>
            <a:off x="929640" y="1539240"/>
            <a:ext cx="5710555" cy="1654810"/>
          </a:xfrm>
        </p:spPr>
        <p:txBody>
          <a:bodyPr>
            <a:normAutofit fontScale="90000"/>
          </a:bodyPr>
          <a:lstStyle/>
          <a:p>
            <a:r>
              <a:rPr lang="en-US" dirty="0"/>
              <a:t>NICE-SLAM: Neural Implicit Scalable Encoding for SLAM</a:t>
            </a:r>
            <a:endParaRPr lang="en-US" dirty="0"/>
          </a:p>
        </p:txBody>
      </p:sp>
      <p:sp>
        <p:nvSpPr>
          <p:cNvPr id="6" name="文本占位符 5"/>
          <p:cNvSpPr>
            <a:spLocks noGrp="1"/>
          </p:cNvSpPr>
          <p:nvPr>
            <p:ph type="body" sz="quarter" idx="10"/>
          </p:nvPr>
        </p:nvSpPr>
        <p:spPr>
          <a:xfrm>
            <a:off x="929930" y="4565563"/>
            <a:ext cx="2500975" cy="296271"/>
          </a:xfrm>
          <a:solidFill>
            <a:srgbClr val="269EEF"/>
          </a:solidFill>
        </p:spPr>
        <p:txBody>
          <a:bodyPr/>
          <a:lstStyle/>
          <a:p>
            <a:r>
              <a:rPr lang="en-US" altLang="zh-CN" sz="1600" b="1" dirty="0"/>
              <a:t>Group</a:t>
            </a:r>
            <a:r>
              <a:rPr lang="zh-CN" altLang="en-US" sz="1600" b="1" dirty="0"/>
              <a:t>：</a:t>
            </a:r>
            <a:r>
              <a:rPr lang="en-US" altLang="zh-CN" sz="1600" b="1" dirty="0"/>
              <a:t>1</a:t>
            </a:r>
            <a:endParaRPr lang="en-US" altLang="zh-CN" sz="1600" b="1" dirty="0"/>
          </a:p>
        </p:txBody>
      </p:sp>
      <p:sp>
        <p:nvSpPr>
          <p:cNvPr id="7" name="文本占位符 6"/>
          <p:cNvSpPr>
            <a:spLocks noGrp="1"/>
          </p:cNvSpPr>
          <p:nvPr>
            <p:ph type="body" sz="quarter" idx="11"/>
          </p:nvPr>
        </p:nvSpPr>
        <p:spPr>
          <a:xfrm>
            <a:off x="925037" y="4932753"/>
            <a:ext cx="2500975" cy="296271"/>
          </a:xfrm>
        </p:spPr>
        <p:txBody>
          <a:bodyPr/>
          <a:lstStyle/>
          <a:p>
            <a:r>
              <a:rPr lang="en-US" altLang="zh-CN" sz="1600" b="1" dirty="0"/>
              <a:t>Data   </a:t>
            </a:r>
            <a:r>
              <a:rPr lang="zh-CN" altLang="en-US" sz="1600" b="1" dirty="0"/>
              <a:t>：</a:t>
            </a:r>
            <a:r>
              <a:rPr lang="en-US" altLang="zh-CN" sz="1600" b="1" dirty="0"/>
              <a:t>2023.10.16</a:t>
            </a:r>
            <a:endParaRPr lang="en-US" altLang="zh-CN" sz="1600" b="1" dirty="0"/>
          </a:p>
        </p:txBody>
      </p:sp>
      <p:sp>
        <p:nvSpPr>
          <p:cNvPr id="8" name="文本占位符 5"/>
          <p:cNvSpPr txBox="1"/>
          <p:nvPr/>
        </p:nvSpPr>
        <p:spPr>
          <a:xfrm>
            <a:off x="929930" y="4200242"/>
            <a:ext cx="2500975" cy="296271"/>
          </a:xfrm>
          <a:prstGeom prst="roundRect">
            <a:avLst>
              <a:gd name="adj" fmla="val 50000"/>
            </a:avLst>
          </a:prstGeom>
          <a:gradFill>
            <a:gsLst>
              <a:gs pos="9000">
                <a:schemeClr val="accent2"/>
              </a:gs>
              <a:gs pos="85000">
                <a:schemeClr val="accent1"/>
              </a:gs>
            </a:gsLst>
            <a:lin ang="0" scaled="0"/>
          </a:gradFill>
        </p:spPr>
        <p:txBody>
          <a:bodyPr vert="horz" lIns="91440" tIns="45720" rIns="91440" bIns="45720" rtlCol="0" anchor="ctr">
            <a:noAutofit/>
          </a:bodyPr>
          <a:lstStyle>
            <a:lvl1pPr marL="0" indent="0" algn="l" defTabSz="913765"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a:t>Class  </a:t>
            </a:r>
            <a:r>
              <a:rPr lang="zh-CN" altLang="en-US" sz="1600" b="1" dirty="0"/>
              <a:t>：</a:t>
            </a:r>
            <a:r>
              <a:rPr lang="en-US" altLang="zh-CN" sz="1600" b="1" dirty="0"/>
              <a:t>0717</a:t>
            </a:r>
            <a:endParaRPr lang="en-US" altLang="zh-CN" sz="1600" b="1" dirty="0"/>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Experiments</a:t>
            </a:r>
            <a:endParaRPr lang="en-US" altLang="zh-CN" sz="4800" dirty="0"/>
          </a:p>
        </p:txBody>
      </p:sp>
      <p:sp>
        <p:nvSpPr>
          <p:cNvPr id="7" name="文本框 6"/>
          <p:cNvSpPr txBox="1"/>
          <p:nvPr/>
        </p:nvSpPr>
        <p:spPr>
          <a:xfrm>
            <a:off x="2355850" y="1228725"/>
            <a:ext cx="6775450" cy="550545"/>
          </a:xfrm>
          <a:prstGeom prst="rect">
            <a:avLst/>
          </a:prstGeom>
          <a:noFill/>
        </p:spPr>
        <p:txBody>
          <a:bodyPr wrap="square" rtlCol="0" anchor="t">
            <a:noAutofit/>
            <a:scene3d>
              <a:camera prst="orthographicFront"/>
              <a:lightRig rig="threePt" dir="t"/>
            </a:scene3d>
          </a:bodyPr>
          <a:p>
            <a:pPr algn="ctr"/>
            <a:r>
              <a:rPr lang="zh-CN" altLang="en-US" sz="2400" b="1">
                <a:solidFill>
                  <a:schemeClr val="accent1"/>
                </a:solidFill>
                <a:effectLst>
                  <a:outerShdw blurRad="38100" dist="25400" dir="5400000" algn="ctr" rotWithShape="0">
                    <a:srgbClr val="6E747A">
                      <a:alpha val="43000"/>
                    </a:srgbClr>
                  </a:outerShdw>
                </a:effectLst>
                <a:latin typeface="+mj-ea"/>
                <a:ea typeface="+mj-ea"/>
                <a:cs typeface="+mj-ea"/>
              </a:rPr>
              <a:t>在更大场景数据集上的评估</a:t>
            </a:r>
            <a:endParaRPr lang="zh-CN" altLang="en-US"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pic>
        <p:nvPicPr>
          <p:cNvPr id="6" name="图片 5"/>
          <p:cNvPicPr>
            <a:picLocks noChangeAspect="1"/>
          </p:cNvPicPr>
          <p:nvPr>
            <p:custDataLst>
              <p:tags r:id="rId1"/>
            </p:custDataLst>
          </p:nvPr>
        </p:nvPicPr>
        <p:blipFill>
          <a:blip r:embed="rId2"/>
          <a:srcRect b="3993"/>
          <a:stretch>
            <a:fillRect/>
          </a:stretch>
        </p:blipFill>
        <p:spPr>
          <a:xfrm>
            <a:off x="1606550" y="4933315"/>
            <a:ext cx="8693785" cy="1725295"/>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1355725" y="1741805"/>
            <a:ext cx="4121785" cy="3179445"/>
          </a:xfrm>
          <a:prstGeom prst="rect">
            <a:avLst/>
          </a:prstGeom>
        </p:spPr>
      </p:pic>
      <p:sp>
        <p:nvSpPr>
          <p:cNvPr id="9" name="文本框 8"/>
          <p:cNvSpPr txBox="1"/>
          <p:nvPr/>
        </p:nvSpPr>
        <p:spPr>
          <a:xfrm>
            <a:off x="6207760" y="2101215"/>
            <a:ext cx="5036185" cy="2520315"/>
          </a:xfrm>
          <a:prstGeom prst="rect">
            <a:avLst/>
          </a:prstGeom>
          <a:noFill/>
        </p:spPr>
        <p:txBody>
          <a:bodyPr wrap="square" rtlCol="0" anchor="t">
            <a:noAutofit/>
          </a:bodyPr>
          <a:p>
            <a:pPr indent="0" fontAlgn="auto">
              <a:lnSpc>
                <a:spcPct val="125000"/>
              </a:lnSpc>
            </a:pPr>
            <a:r>
              <a:rPr lang="zh-CN" altLang="en-US"/>
              <a:t>了评估提出的方法的</a:t>
            </a:r>
            <a:r>
              <a:rPr lang="zh-CN" altLang="en-US">
                <a:solidFill>
                  <a:srgbClr val="FF0000"/>
                </a:solidFill>
              </a:rPr>
              <a:t>可扩展性</a:t>
            </a:r>
            <a:r>
              <a:rPr lang="zh-CN" altLang="en-US"/>
              <a:t>，在一个有多个房间的大公寓中捕获了一个序列。下图显示了使用NICE-SLAM、DI-Fusion和iMAP*获得的重建结果。作为参考，还展示了在Open3D中使用离线工具Redwoud的三维重建。可以看到，NICE-SLAM与离线方法具有相似的结果，而iMAP∗和DI-FusioN无法重建整个序列。</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Experiments</a:t>
            </a:r>
            <a:endParaRPr lang="en-US" altLang="zh-CN" sz="4800" dirty="0"/>
          </a:p>
        </p:txBody>
      </p:sp>
      <p:sp>
        <p:nvSpPr>
          <p:cNvPr id="7" name="文本框 6"/>
          <p:cNvSpPr txBox="1"/>
          <p:nvPr/>
        </p:nvSpPr>
        <p:spPr>
          <a:xfrm>
            <a:off x="2355850" y="1228725"/>
            <a:ext cx="6775450" cy="550545"/>
          </a:xfrm>
          <a:prstGeom prst="rect">
            <a:avLst/>
          </a:prstGeom>
          <a:noFill/>
        </p:spPr>
        <p:txBody>
          <a:bodyPr wrap="square" rtlCol="0" anchor="t">
            <a:noAutofit/>
            <a:scene3d>
              <a:camera prst="orthographicFront"/>
              <a:lightRig rig="threePt" dir="t"/>
            </a:scene3d>
          </a:bodyPr>
          <a:p>
            <a:pPr algn="ctr"/>
            <a:r>
              <a:rPr lang="zh-CN" altLang="en-US" sz="2400" b="1">
                <a:solidFill>
                  <a:schemeClr val="accent1"/>
                </a:solidFill>
                <a:effectLst>
                  <a:outerShdw blurRad="38100" dist="25400" dir="5400000" algn="ctr" rotWithShape="0">
                    <a:srgbClr val="6E747A">
                      <a:alpha val="43000"/>
                    </a:srgbClr>
                  </a:outerShdw>
                </a:effectLst>
                <a:latin typeface="+mj-ea"/>
                <a:ea typeface="+mj-ea"/>
                <a:cs typeface="+mj-ea"/>
              </a:rPr>
              <a:t>性能分析</a:t>
            </a:r>
            <a:endParaRPr lang="zh-CN" altLang="en-US"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pic>
        <p:nvPicPr>
          <p:cNvPr id="3" name="图片 2"/>
          <p:cNvPicPr>
            <a:picLocks noChangeAspect="1"/>
          </p:cNvPicPr>
          <p:nvPr>
            <p:custDataLst>
              <p:tags r:id="rId1"/>
            </p:custDataLst>
          </p:nvPr>
        </p:nvPicPr>
        <p:blipFill>
          <a:blip r:embed="rId2"/>
          <a:stretch>
            <a:fillRect/>
          </a:stretch>
        </p:blipFill>
        <p:spPr>
          <a:xfrm>
            <a:off x="2466975" y="1779270"/>
            <a:ext cx="6387465" cy="1345565"/>
          </a:xfrm>
          <a:prstGeom prst="rect">
            <a:avLst/>
          </a:prstGeom>
        </p:spPr>
      </p:pic>
      <p:sp>
        <p:nvSpPr>
          <p:cNvPr id="4" name="文本框 3"/>
          <p:cNvSpPr txBox="1"/>
          <p:nvPr/>
        </p:nvSpPr>
        <p:spPr>
          <a:xfrm>
            <a:off x="438150" y="3328670"/>
            <a:ext cx="4058285" cy="650875"/>
          </a:xfrm>
          <a:prstGeom prst="rect">
            <a:avLst/>
          </a:prstGeom>
          <a:noFill/>
        </p:spPr>
        <p:txBody>
          <a:bodyPr wrap="square" rtlCol="0" anchor="t">
            <a:noAutofit/>
          </a:bodyPr>
          <a:p>
            <a:r>
              <a:rPr lang="zh-CN" altLang="en-US"/>
              <a:t>一个3D点的颜色和占用率/体积密度所需的浮点操作(FLOPs)的数量</a:t>
            </a:r>
            <a:endParaRPr lang="zh-CN" altLang="en-US"/>
          </a:p>
        </p:txBody>
      </p:sp>
      <p:cxnSp>
        <p:nvCxnSpPr>
          <p:cNvPr id="5" name="直接箭头连接符 4"/>
          <p:cNvCxnSpPr/>
          <p:nvPr/>
        </p:nvCxnSpPr>
        <p:spPr>
          <a:xfrm flipV="1">
            <a:off x="2705100" y="2311400"/>
            <a:ext cx="1543050" cy="9969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10" name="图片 9"/>
          <p:cNvPicPr>
            <a:picLocks noChangeAspect="1"/>
          </p:cNvPicPr>
          <p:nvPr>
            <p:custDataLst>
              <p:tags r:id="rId3"/>
            </p:custDataLst>
          </p:nvPr>
        </p:nvPicPr>
        <p:blipFill>
          <a:blip r:embed="rId4"/>
          <a:stretch>
            <a:fillRect/>
          </a:stretch>
        </p:blipFill>
        <p:spPr>
          <a:xfrm>
            <a:off x="5759450" y="3549650"/>
            <a:ext cx="6107430" cy="2551430"/>
          </a:xfrm>
          <a:prstGeom prst="rect">
            <a:avLst/>
          </a:prstGeom>
        </p:spPr>
      </p:pic>
      <p:pic>
        <p:nvPicPr>
          <p:cNvPr id="11" name="图片 10"/>
          <p:cNvPicPr>
            <a:picLocks noChangeAspect="1"/>
          </p:cNvPicPr>
          <p:nvPr>
            <p:custDataLst>
              <p:tags r:id="rId5"/>
            </p:custDataLst>
          </p:nvPr>
        </p:nvPicPr>
        <p:blipFill>
          <a:blip r:embed="rId6"/>
          <a:stretch>
            <a:fillRect/>
          </a:stretch>
        </p:blipFill>
        <p:spPr>
          <a:xfrm>
            <a:off x="365125" y="4323080"/>
            <a:ext cx="4916805" cy="1762760"/>
          </a:xfrm>
          <a:prstGeom prst="rect">
            <a:avLst/>
          </a:prstGeom>
        </p:spPr>
      </p:pic>
      <p:sp>
        <p:nvSpPr>
          <p:cNvPr id="12" name="文本框 11"/>
          <p:cNvSpPr txBox="1"/>
          <p:nvPr>
            <p:custDataLst>
              <p:tags r:id="rId7"/>
            </p:custDataLst>
          </p:nvPr>
        </p:nvSpPr>
        <p:spPr>
          <a:xfrm>
            <a:off x="9080500" y="2919095"/>
            <a:ext cx="1828800" cy="320040"/>
          </a:xfrm>
          <a:prstGeom prst="rect">
            <a:avLst/>
          </a:prstGeom>
          <a:noFill/>
        </p:spPr>
        <p:txBody>
          <a:bodyPr wrap="square" rtlCol="0" anchor="t">
            <a:noAutofit/>
          </a:bodyPr>
          <a:p>
            <a:r>
              <a:rPr lang="zh-CN" altLang="en-US">
                <a:solidFill>
                  <a:srgbClr val="00B0F0"/>
                </a:solidFill>
              </a:rPr>
              <a:t>预测的填充区域</a:t>
            </a:r>
            <a:endParaRPr lang="zh-CN" altLang="en-US">
              <a:solidFill>
                <a:srgbClr val="00B0F0"/>
              </a:solidFill>
            </a:endParaRPr>
          </a:p>
        </p:txBody>
      </p:sp>
      <p:cxnSp>
        <p:nvCxnSpPr>
          <p:cNvPr id="13" name="直接箭头连接符 12"/>
          <p:cNvCxnSpPr/>
          <p:nvPr/>
        </p:nvCxnSpPr>
        <p:spPr>
          <a:xfrm>
            <a:off x="9867265" y="3327400"/>
            <a:ext cx="806450" cy="8001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9873615" y="3314700"/>
            <a:ext cx="1136650" cy="23876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8"/>
            </p:custDataLst>
          </p:nvPr>
        </p:nvSpPr>
        <p:spPr>
          <a:xfrm>
            <a:off x="1593850" y="6279515"/>
            <a:ext cx="2272665" cy="308610"/>
          </a:xfrm>
          <a:prstGeom prst="rect">
            <a:avLst/>
          </a:prstGeom>
          <a:noFill/>
        </p:spPr>
        <p:txBody>
          <a:bodyPr wrap="square" rtlCol="0" anchor="t">
            <a:noAutofit/>
          </a:bodyPr>
          <a:p>
            <a:r>
              <a:rPr lang="zh-CN" altLang="en-US">
                <a:solidFill>
                  <a:schemeClr val="tx1"/>
                </a:solidFill>
              </a:rPr>
              <a:t>对动态物体的鲁棒性</a:t>
            </a: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Experiments</a:t>
            </a:r>
            <a:endParaRPr lang="en-US" altLang="zh-CN" sz="4800" dirty="0"/>
          </a:p>
        </p:txBody>
      </p:sp>
      <p:sp>
        <p:nvSpPr>
          <p:cNvPr id="7" name="文本框 6"/>
          <p:cNvSpPr txBox="1"/>
          <p:nvPr/>
        </p:nvSpPr>
        <p:spPr>
          <a:xfrm>
            <a:off x="2355850" y="1228725"/>
            <a:ext cx="6775450" cy="550545"/>
          </a:xfrm>
          <a:prstGeom prst="rect">
            <a:avLst/>
          </a:prstGeom>
          <a:noFill/>
        </p:spPr>
        <p:txBody>
          <a:bodyPr wrap="square" rtlCol="0" anchor="t">
            <a:noAutofit/>
            <a:scene3d>
              <a:camera prst="orthographicFront"/>
              <a:lightRig rig="threePt" dir="t"/>
            </a:scene3d>
          </a:bodyPr>
          <a:p>
            <a:pPr algn="ctr"/>
            <a:r>
              <a:rPr lang="zh-CN" altLang="en-US" sz="2400" b="1">
                <a:solidFill>
                  <a:schemeClr val="accent1"/>
                </a:solidFill>
                <a:effectLst>
                  <a:outerShdw blurRad="38100" dist="25400" dir="5400000" algn="ctr" rotWithShape="0">
                    <a:srgbClr val="6E747A">
                      <a:alpha val="43000"/>
                    </a:srgbClr>
                  </a:outerShdw>
                </a:effectLst>
                <a:latin typeface="+mj-ea"/>
                <a:ea typeface="+mj-ea"/>
                <a:cs typeface="+mj-ea"/>
              </a:rPr>
              <a:t>消融实验</a:t>
            </a:r>
            <a:endParaRPr lang="zh-CN" altLang="en-US"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pic>
        <p:nvPicPr>
          <p:cNvPr id="8" name="图片 7"/>
          <p:cNvPicPr>
            <a:picLocks noChangeAspect="1"/>
          </p:cNvPicPr>
          <p:nvPr>
            <p:custDataLst>
              <p:tags r:id="rId1"/>
            </p:custDataLst>
          </p:nvPr>
        </p:nvPicPr>
        <p:blipFill>
          <a:blip r:embed="rId2"/>
          <a:stretch>
            <a:fillRect/>
          </a:stretch>
        </p:blipFill>
        <p:spPr>
          <a:xfrm>
            <a:off x="482600" y="2614295"/>
            <a:ext cx="5443220" cy="2996565"/>
          </a:xfrm>
          <a:prstGeom prst="rect">
            <a:avLst/>
          </a:prstGeom>
        </p:spPr>
      </p:pic>
      <p:sp>
        <p:nvSpPr>
          <p:cNvPr id="9" name="文本框 8"/>
          <p:cNvSpPr txBox="1"/>
          <p:nvPr/>
        </p:nvSpPr>
        <p:spPr>
          <a:xfrm>
            <a:off x="1375410" y="2245995"/>
            <a:ext cx="3657600" cy="368300"/>
          </a:xfrm>
          <a:prstGeom prst="rect">
            <a:avLst/>
          </a:prstGeom>
          <a:noFill/>
        </p:spPr>
        <p:txBody>
          <a:bodyPr wrap="square" rtlCol="0" anchor="t">
            <a:spAutoFit/>
          </a:bodyPr>
          <a:p>
            <a:pPr algn="ctr"/>
            <a:r>
              <a:rPr lang="zh-CN" altLang="en-US"/>
              <a:t>分层结构Hierarchical Architecture</a:t>
            </a:r>
            <a:endParaRPr lang="zh-CN" altLang="en-US"/>
          </a:p>
        </p:txBody>
      </p:sp>
      <p:pic>
        <p:nvPicPr>
          <p:cNvPr id="16" name="图片 15"/>
          <p:cNvPicPr>
            <a:picLocks noChangeAspect="1"/>
          </p:cNvPicPr>
          <p:nvPr>
            <p:custDataLst>
              <p:tags r:id="rId3"/>
            </p:custDataLst>
          </p:nvPr>
        </p:nvPicPr>
        <p:blipFill>
          <a:blip r:embed="rId4"/>
          <a:stretch>
            <a:fillRect/>
          </a:stretch>
        </p:blipFill>
        <p:spPr>
          <a:xfrm>
            <a:off x="5925820" y="2673350"/>
            <a:ext cx="5952490" cy="1207770"/>
          </a:xfrm>
          <a:prstGeom prst="rect">
            <a:avLst/>
          </a:prstGeom>
        </p:spPr>
      </p:pic>
      <p:sp>
        <p:nvSpPr>
          <p:cNvPr id="17" name="文本框 16"/>
          <p:cNvSpPr txBox="1"/>
          <p:nvPr/>
        </p:nvSpPr>
        <p:spPr>
          <a:xfrm>
            <a:off x="6096000" y="4044950"/>
            <a:ext cx="5277485" cy="1632585"/>
          </a:xfrm>
          <a:prstGeom prst="rect">
            <a:avLst/>
          </a:prstGeom>
          <a:noFill/>
        </p:spPr>
        <p:txBody>
          <a:bodyPr wrap="square" rtlCol="0" anchor="t">
            <a:noAutofit/>
          </a:bodyPr>
          <a:p>
            <a:pPr indent="0" fontAlgn="auto">
              <a:lnSpc>
                <a:spcPct val="125000"/>
              </a:lnSpc>
            </a:pPr>
            <a:r>
              <a:rPr lang="zh-CN" altLang="en-US"/>
              <a:t>局部光束平差Local BA</a:t>
            </a:r>
            <a:endParaRPr lang="zh-CN" altLang="en-US"/>
          </a:p>
          <a:p>
            <a:pPr indent="0" fontAlgn="auto">
              <a:lnSpc>
                <a:spcPct val="125000"/>
              </a:lnSpc>
            </a:pPr>
            <a:r>
              <a:rPr lang="zh-CN" altLang="en-US"/>
              <a:t>颜色表示Color Representation</a:t>
            </a:r>
            <a:endParaRPr lang="zh-CN" altLang="en-US"/>
          </a:p>
          <a:p>
            <a:pPr indent="0" fontAlgn="auto">
              <a:lnSpc>
                <a:spcPct val="125000"/>
              </a:lnSpc>
            </a:pPr>
            <a:r>
              <a:rPr lang="zh-CN" altLang="en-US"/>
              <a:t>关键帧选取KeyFrame Selection：防止</a:t>
            </a:r>
            <a:r>
              <a:rPr lang="en-US" altLang="zh-CN"/>
              <a:t>iMAP</a:t>
            </a:r>
            <a:r>
              <a:rPr lang="zh-CN" altLang="en-US"/>
              <a:t>简单的多层感知机忘记了之前的几何形状</a:t>
            </a:r>
            <a:endParaRPr lang="zh-CN" altLang="en-US"/>
          </a:p>
        </p:txBody>
      </p:sp>
      <p:sp>
        <p:nvSpPr>
          <p:cNvPr id="18" name="文本框 17"/>
          <p:cNvSpPr txBox="1"/>
          <p:nvPr>
            <p:custDataLst>
              <p:tags r:id="rId5"/>
            </p:custDataLst>
          </p:nvPr>
        </p:nvSpPr>
        <p:spPr>
          <a:xfrm>
            <a:off x="6969760" y="2245995"/>
            <a:ext cx="3657600" cy="368300"/>
          </a:xfrm>
          <a:prstGeom prst="rect">
            <a:avLst/>
          </a:prstGeom>
          <a:noFill/>
        </p:spPr>
        <p:txBody>
          <a:bodyPr wrap="square" rtlCol="0" anchor="t">
            <a:spAutoFit/>
          </a:bodyPr>
          <a:p>
            <a:pPr algn="ctr"/>
            <a:r>
              <a:rPr lang="zh-CN" altLang="en-US"/>
              <a:t>消融实验Ablation Study</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Conclusion</a:t>
            </a:r>
            <a:endParaRPr lang="en-US" altLang="zh-CN" sz="4800" dirty="0"/>
          </a:p>
        </p:txBody>
      </p:sp>
      <p:sp>
        <p:nvSpPr>
          <p:cNvPr id="7" name="文本框 6"/>
          <p:cNvSpPr txBox="1"/>
          <p:nvPr/>
        </p:nvSpPr>
        <p:spPr>
          <a:xfrm>
            <a:off x="2355850" y="1228725"/>
            <a:ext cx="6775450" cy="550545"/>
          </a:xfrm>
          <a:prstGeom prst="rect">
            <a:avLst/>
          </a:prstGeom>
          <a:noFill/>
        </p:spPr>
        <p:txBody>
          <a:bodyPr wrap="square" rtlCol="0" anchor="t">
            <a:noAutofit/>
            <a:scene3d>
              <a:camera prst="orthographicFront"/>
              <a:lightRig rig="threePt" dir="t"/>
            </a:scene3d>
          </a:bodyPr>
          <a:p>
            <a:pPr algn="ctr"/>
            <a:r>
              <a:rPr lang="zh-CN" altLang="en-US" sz="2400" b="1">
                <a:solidFill>
                  <a:schemeClr val="accent1"/>
                </a:solidFill>
                <a:effectLst>
                  <a:outerShdw blurRad="38100" dist="25400" dir="5400000" algn="ctr" rotWithShape="0">
                    <a:srgbClr val="6E747A">
                      <a:alpha val="43000"/>
                    </a:srgbClr>
                  </a:outerShdw>
                </a:effectLst>
                <a:latin typeface="+mj-ea"/>
                <a:ea typeface="+mj-ea"/>
                <a:cs typeface="+mj-ea"/>
              </a:rPr>
              <a:t>结论及局限性</a:t>
            </a:r>
            <a:endParaRPr lang="zh-CN" altLang="en-US"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sp>
        <p:nvSpPr>
          <p:cNvPr id="19" name="文本框 18"/>
          <p:cNvSpPr txBox="1"/>
          <p:nvPr/>
        </p:nvSpPr>
        <p:spPr>
          <a:xfrm>
            <a:off x="2000250" y="3014345"/>
            <a:ext cx="7232650" cy="2029460"/>
          </a:xfrm>
          <a:prstGeom prst="rect">
            <a:avLst/>
          </a:prstGeom>
          <a:noFill/>
        </p:spPr>
        <p:txBody>
          <a:bodyPr wrap="square" rtlCol="0" anchor="t">
            <a:noAutofit/>
          </a:bodyPr>
          <a:p>
            <a:pPr indent="0" fontAlgn="auto">
              <a:lnSpc>
                <a:spcPct val="125000"/>
              </a:lnSpc>
            </a:pPr>
            <a:r>
              <a:rPr lang="zh-CN" altLang="en-US" sz="2400" b="1">
                <a:solidFill>
                  <a:srgbClr val="FF0000"/>
                </a:solidFill>
              </a:rPr>
              <a:t>局限性：</a:t>
            </a:r>
            <a:r>
              <a:rPr lang="zh-CN" altLang="en-US"/>
              <a:t>该方法的预测能力仅限于粗糙表示的尺度。此外，目前还没有执行</a:t>
            </a:r>
            <a:r>
              <a:rPr lang="zh-CN" altLang="en-US">
                <a:solidFill>
                  <a:srgbClr val="FF0000"/>
                </a:solidFill>
              </a:rPr>
              <a:t>闭环检测</a:t>
            </a:r>
            <a:r>
              <a:rPr lang="zh-CN" altLang="en-US"/>
              <a:t>，未来也可以考虑加入闭环检测，这可能会有更好的效果。我感觉将NeRF引入SLAM，其实是更偏重于“建图”模块，文中的实验也提到了，与经典的一些注重于定位SLAM框架相比，</a:t>
            </a:r>
            <a:r>
              <a:rPr lang="zh-CN" altLang="en-US">
                <a:solidFill>
                  <a:srgbClr val="FF0000"/>
                </a:solidFill>
              </a:rPr>
              <a:t>跟踪误差</a:t>
            </a:r>
            <a:r>
              <a:rPr lang="zh-CN" altLang="en-US"/>
              <a:t>还是有待提高的。</a:t>
            </a:r>
            <a:endParaRPr lang="zh-CN" altLang="en-US"/>
          </a:p>
        </p:txBody>
      </p:sp>
      <p:sp>
        <p:nvSpPr>
          <p:cNvPr id="3" name="文本框 2"/>
          <p:cNvSpPr txBox="1"/>
          <p:nvPr>
            <p:custDataLst>
              <p:tags r:id="rId1"/>
            </p:custDataLst>
          </p:nvPr>
        </p:nvSpPr>
        <p:spPr>
          <a:xfrm>
            <a:off x="2000250" y="1979295"/>
            <a:ext cx="6096000" cy="521970"/>
          </a:xfrm>
          <a:prstGeom prst="rect">
            <a:avLst/>
          </a:prstGeom>
          <a:noFill/>
        </p:spPr>
        <p:txBody>
          <a:bodyPr wrap="square" rtlCol="0" anchor="t">
            <a:spAutoFit/>
          </a:bodyPr>
          <a:p>
            <a:r>
              <a:rPr lang="zh-CN" altLang="en-US"/>
              <a:t>结论：</a:t>
            </a:r>
            <a:r>
              <a:rPr lang="zh-CN" altLang="en-US" sz="2800" b="1">
                <a:solidFill>
                  <a:srgbClr val="FF0000"/>
                </a:solidFill>
              </a:rPr>
              <a:t>牛逼</a:t>
            </a:r>
            <a:endParaRPr lang="zh-CN" altLang="en-US" sz="28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6322695" y="1769110"/>
            <a:ext cx="4855845" cy="2065655"/>
          </a:xfrm>
        </p:spPr>
        <p:txBody>
          <a:bodyPr>
            <a:noAutofit/>
          </a:bodyPr>
          <a:lstStyle/>
          <a:p>
            <a:pPr algn="ctr"/>
            <a:r>
              <a:rPr sz="6600" dirty="0"/>
              <a:t>Thanks </a:t>
            </a:r>
            <a:r>
              <a:rPr lang="en-US" sz="6000" dirty="0"/>
              <a:t>F</a:t>
            </a:r>
            <a:r>
              <a:rPr sz="6000" dirty="0"/>
              <a:t>or </a:t>
            </a:r>
            <a:r>
              <a:rPr lang="en-US" sz="6000" dirty="0"/>
              <a:t>L</a:t>
            </a:r>
            <a:r>
              <a:rPr sz="6000" dirty="0"/>
              <a:t>istening</a:t>
            </a:r>
            <a:endParaRPr sz="6000" dirty="0"/>
          </a:p>
        </p:txBody>
      </p:sp>
      <p:sp>
        <p:nvSpPr>
          <p:cNvPr id="4" name="文本占位符 3"/>
          <p:cNvSpPr>
            <a:spLocks noGrp="1"/>
          </p:cNvSpPr>
          <p:nvPr>
            <p:ph type="body" sz="quarter" idx="10"/>
            <p:custDataLst>
              <p:tags r:id="rId1"/>
            </p:custDataLst>
          </p:nvPr>
        </p:nvSpPr>
        <p:spPr>
          <a:xfrm>
            <a:off x="6655090" y="4636048"/>
            <a:ext cx="2500975" cy="296271"/>
          </a:xfrm>
          <a:solidFill>
            <a:srgbClr val="269EEF"/>
          </a:solidFill>
        </p:spPr>
        <p:txBody>
          <a:bodyPr/>
          <a:lstStyle/>
          <a:p>
            <a:r>
              <a:rPr lang="en-US" altLang="zh-CN" sz="1600" b="1" dirty="0"/>
              <a:t>Group</a:t>
            </a:r>
            <a:r>
              <a:rPr lang="zh-CN" altLang="en-US" sz="1600" b="1" dirty="0"/>
              <a:t>：</a:t>
            </a:r>
            <a:r>
              <a:rPr lang="en-US" altLang="zh-CN" sz="1600" b="1" dirty="0"/>
              <a:t>1</a:t>
            </a:r>
            <a:endParaRPr lang="en-US" altLang="zh-CN" sz="1600" b="1" dirty="0"/>
          </a:p>
        </p:txBody>
      </p:sp>
      <p:sp>
        <p:nvSpPr>
          <p:cNvPr id="8" name="文本占位符 6"/>
          <p:cNvSpPr>
            <a:spLocks noGrp="1"/>
          </p:cNvSpPr>
          <p:nvPr>
            <p:custDataLst>
              <p:tags r:id="rId2"/>
            </p:custDataLst>
          </p:nvPr>
        </p:nvSpPr>
        <p:spPr>
          <a:xfrm>
            <a:off x="6650197" y="5003238"/>
            <a:ext cx="2500975" cy="296271"/>
          </a:xfrm>
          <a:prstGeom prst="roundRect">
            <a:avLst>
              <a:gd name="adj" fmla="val 50000"/>
            </a:avLst>
          </a:prstGeom>
          <a:ln>
            <a:gradFill>
              <a:gsLst>
                <a:gs pos="10000">
                  <a:schemeClr val="accent2"/>
                </a:gs>
                <a:gs pos="87000">
                  <a:schemeClr val="accent1"/>
                </a:gs>
              </a:gsLst>
              <a:lin ang="5400000" scaled="1"/>
            </a:gradFill>
          </a:ln>
        </p:spPr>
        <p:txBody>
          <a:bodyPr vert="horz" lIns="91440" tIns="45720" rIns="91440" bIns="45720" rtlCol="0" anchor="ctr">
            <a:noAutofit/>
          </a:bodyPr>
          <a:lstStyle>
            <a:lvl1pPr marL="0" indent="0" algn="l" defTabSz="913765" rtl="0" eaLnBrk="1" latinLnBrk="0" hangingPunct="1">
              <a:lnSpc>
                <a:spcPct val="90000"/>
              </a:lnSpc>
              <a:spcBef>
                <a:spcPts val="1000"/>
              </a:spcBef>
              <a:buFont typeface="Arial" panose="020B0604020202020204" pitchFamily="34" charset="0"/>
              <a:buNone/>
              <a:defRPr sz="1500" b="0" kern="1200">
                <a:solidFill>
                  <a:schemeClr val="accent1"/>
                </a:solidFill>
                <a:latin typeface="+mn-lt"/>
                <a:ea typeface="+mn-ea"/>
                <a:cs typeface="+mn-cs"/>
              </a:defRPr>
            </a:lvl1pPr>
            <a:lvl2pPr marL="457200" indent="0" algn="l"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a:t>Data   </a:t>
            </a:r>
            <a:r>
              <a:rPr lang="zh-CN" altLang="en-US" sz="1600" b="1" dirty="0"/>
              <a:t>：</a:t>
            </a:r>
            <a:r>
              <a:rPr lang="en-US" altLang="zh-CN" sz="1600" b="1" dirty="0"/>
              <a:t>2023.10.16</a:t>
            </a:r>
            <a:endParaRPr lang="en-US" altLang="zh-CN" sz="1600" b="1" dirty="0"/>
          </a:p>
        </p:txBody>
      </p:sp>
      <p:sp>
        <p:nvSpPr>
          <p:cNvPr id="9" name="文本占位符 5"/>
          <p:cNvSpPr txBox="1"/>
          <p:nvPr>
            <p:custDataLst>
              <p:tags r:id="rId3"/>
            </p:custDataLst>
          </p:nvPr>
        </p:nvSpPr>
        <p:spPr>
          <a:xfrm>
            <a:off x="6655090" y="4270727"/>
            <a:ext cx="2500975" cy="296271"/>
          </a:xfrm>
          <a:prstGeom prst="roundRect">
            <a:avLst>
              <a:gd name="adj" fmla="val 50000"/>
            </a:avLst>
          </a:prstGeom>
          <a:gradFill>
            <a:gsLst>
              <a:gs pos="9000">
                <a:schemeClr val="accent2"/>
              </a:gs>
              <a:gs pos="85000">
                <a:schemeClr val="accent1"/>
              </a:gs>
            </a:gsLst>
            <a:lin ang="0" scaled="0"/>
          </a:gradFill>
        </p:spPr>
        <p:txBody>
          <a:bodyPr vert="horz" lIns="91440" tIns="45720" rIns="91440" bIns="45720" rtlCol="0" anchor="ctr">
            <a:noAutofit/>
          </a:bodyPr>
          <a:lstStyle>
            <a:lvl1pPr marL="0" indent="0" algn="l" defTabSz="913765"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a:t>Class  </a:t>
            </a:r>
            <a:r>
              <a:rPr lang="zh-CN" altLang="en-US" sz="1600" b="1" dirty="0"/>
              <a:t>：</a:t>
            </a:r>
            <a:r>
              <a:rPr lang="en-US" altLang="zh-CN" sz="1600" b="1" dirty="0"/>
              <a:t>0717</a:t>
            </a:r>
            <a:endParaRPr lang="en-US" altLang="zh-CN" sz="1600" b="1" dirty="0"/>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57282" y="1700808"/>
            <a:ext cx="10887030" cy="4083608"/>
            <a:chOff x="757282" y="1700808"/>
            <a:chExt cx="10887030" cy="4083608"/>
          </a:xfrm>
        </p:grpSpPr>
        <p:grpSp>
          <p:nvGrpSpPr>
            <p:cNvPr id="6" name="2b751056-6b97-492c-b763-340acee7e99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57282" y="1700808"/>
              <a:ext cx="10887030" cy="4083608"/>
              <a:chOff x="1175743" y="1700808"/>
              <a:chExt cx="10463755" cy="4083608"/>
            </a:xfrm>
          </p:grpSpPr>
          <p:sp>
            <p:nvSpPr>
              <p:cNvPr id="7" name="iṡľïḑè"/>
              <p:cNvSpPr txBox="1"/>
              <p:nvPr/>
            </p:nvSpPr>
            <p:spPr bwMode="auto">
              <a:xfrm>
                <a:off x="3941203" y="1779399"/>
                <a:ext cx="7698295" cy="4003616"/>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a:lnSpc>
                    <a:spcPct val="200000"/>
                  </a:lnSpc>
                </a:pPr>
                <a:r>
                  <a:rPr lang="zh-CN" altLang="en-US" sz="2400" dirty="0">
                    <a:latin typeface="+mn-lt"/>
                    <a:ea typeface="+mn-ea"/>
                    <a:sym typeface="+mn-lt"/>
                  </a:rPr>
                  <a:t>一、</a:t>
                </a:r>
                <a:r>
                  <a:rPr lang="en-US" altLang="zh-CN" sz="2400" dirty="0">
                    <a:latin typeface="+mn-lt"/>
                    <a:ea typeface="+mn-ea"/>
                    <a:sym typeface="+mn-lt"/>
                  </a:rPr>
                  <a:t>Introduction</a:t>
                </a:r>
                <a:endParaRPr lang="en-US" altLang="zh-CN" sz="2400" dirty="0">
                  <a:latin typeface="+mn-lt"/>
                  <a:ea typeface="+mn-ea"/>
                  <a:sym typeface="+mn-lt"/>
                </a:endParaRPr>
              </a:p>
              <a:p>
                <a:pPr>
                  <a:lnSpc>
                    <a:spcPct val="200000"/>
                  </a:lnSpc>
                </a:pPr>
                <a:r>
                  <a:rPr lang="zh-CN" altLang="en-US" sz="2400" dirty="0">
                    <a:latin typeface="+mn-lt"/>
                    <a:ea typeface="+mn-ea"/>
                    <a:sym typeface="+mn-lt"/>
                  </a:rPr>
                  <a:t>二、</a:t>
                </a:r>
                <a:r>
                  <a:rPr lang="en-US" altLang="zh-CN" sz="2400" dirty="0">
                    <a:latin typeface="+mn-lt"/>
                    <a:ea typeface="+mn-ea"/>
                    <a:sym typeface="+mn-lt"/>
                  </a:rPr>
                  <a:t>Method</a:t>
                </a:r>
                <a:endParaRPr lang="en-US" altLang="zh-CN" sz="2400" dirty="0">
                  <a:sym typeface="+mn-lt"/>
                </a:endParaRPr>
              </a:p>
              <a:p>
                <a:pPr>
                  <a:lnSpc>
                    <a:spcPct val="200000"/>
                  </a:lnSpc>
                </a:pPr>
                <a:r>
                  <a:rPr lang="zh-CN" altLang="en-US" sz="2400" dirty="0">
                    <a:latin typeface="+mn-lt"/>
                    <a:ea typeface="+mn-ea"/>
                    <a:sym typeface="+mn-lt"/>
                  </a:rPr>
                  <a:t>三、</a:t>
                </a:r>
                <a:r>
                  <a:rPr lang="en-US" altLang="zh-CN" sz="2400" dirty="0">
                    <a:latin typeface="+mn-lt"/>
                    <a:ea typeface="+mn-ea"/>
                    <a:sym typeface="+mn-lt"/>
                  </a:rPr>
                  <a:t>Experiments</a:t>
                </a:r>
                <a:endParaRPr lang="en-US" altLang="zh-CN" sz="2400" dirty="0">
                  <a:sym typeface="+mn-lt"/>
                </a:endParaRPr>
              </a:p>
              <a:p>
                <a:pPr>
                  <a:lnSpc>
                    <a:spcPct val="200000"/>
                  </a:lnSpc>
                </a:pPr>
                <a:r>
                  <a:rPr lang="zh-CN" altLang="en-US" sz="2400" dirty="0">
                    <a:sym typeface="+mn-lt"/>
                  </a:rPr>
                  <a:t>四、</a:t>
                </a:r>
                <a:r>
                  <a:rPr lang="en-US" altLang="zh-CN" sz="2400" dirty="0">
                    <a:sym typeface="+mn-lt"/>
                  </a:rPr>
                  <a:t>Conclusion</a:t>
                </a:r>
                <a:endParaRPr lang="en-US" altLang="zh-CN" sz="2400" dirty="0">
                  <a:sym typeface="+mn-lt"/>
                </a:endParaRPr>
              </a:p>
              <a:p>
                <a:pPr>
                  <a:lnSpc>
                    <a:spcPct val="200000"/>
                  </a:lnSpc>
                </a:pPr>
                <a:endParaRPr lang="en-US" altLang="zh-CN" sz="2400" dirty="0">
                  <a:latin typeface="+mn-lt"/>
                  <a:ea typeface="+mn-ea"/>
                  <a:sym typeface="+mn-lt"/>
                </a:endParaRPr>
              </a:p>
            </p:txBody>
          </p:sp>
          <p:cxnSp>
            <p:nvCxnSpPr>
              <p:cNvPr id="8" name="直接连接符 7"/>
              <p:cNvCxnSpPr/>
              <p:nvPr/>
            </p:nvCxnSpPr>
            <p:spPr>
              <a:xfrm>
                <a:off x="3696888" y="1780800"/>
                <a:ext cx="0" cy="400361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išľïḋé"/>
              <p:cNvSpPr txBox="1"/>
              <p:nvPr/>
            </p:nvSpPr>
            <p:spPr>
              <a:xfrm>
                <a:off x="1175743" y="1700808"/>
                <a:ext cx="2521108" cy="583565"/>
              </a:xfrm>
              <a:prstGeom prst="rect">
                <a:avLst/>
              </a:prstGeom>
              <a:solidFill>
                <a:schemeClr val="bg1"/>
              </a:solidFill>
            </p:spPr>
            <p:txBody>
              <a:bodyPr wrap="square" rtlCol="0">
                <a:spAutoFit/>
              </a:bodyPr>
              <a:lstStyle/>
              <a:p>
                <a:pPr algn="r"/>
                <a:r>
                  <a:rPr lang="en-US" altLang="zh-CN" sz="3200" b="1" dirty="0">
                    <a:solidFill>
                      <a:schemeClr val="accent1"/>
                    </a:solidFill>
                    <a:cs typeface="+mn-ea"/>
                    <a:sym typeface="+mn-lt"/>
                  </a:rPr>
                  <a:t>Outline</a:t>
                </a:r>
                <a:endParaRPr lang="en-US" altLang="zh-CN" sz="3200" b="1" dirty="0">
                  <a:solidFill>
                    <a:schemeClr val="accent1"/>
                  </a:solidFill>
                  <a:cs typeface="+mn-ea"/>
                  <a:sym typeface="+mn-lt"/>
                </a:endParaRPr>
              </a:p>
            </p:txBody>
          </p:sp>
        </p:grpSp>
        <p:sp>
          <p:nvSpPr>
            <p:cNvPr id="10" name="poetry_91022"/>
            <p:cNvSpPr>
              <a:spLocks noChangeAspect="1"/>
            </p:cNvSpPr>
            <p:nvPr/>
          </p:nvSpPr>
          <p:spPr bwMode="auto">
            <a:xfrm>
              <a:off x="2379533" y="4867348"/>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latin typeface="+mn-lt"/>
                <a:ea typeface="+mn-ea"/>
                <a:sym typeface="+mn-lt"/>
              </a:rPr>
              <a:t>Introduction</a:t>
            </a:r>
            <a:endParaRPr lang="zh-CN" altLang="en-US" sz="4800"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3" name="文本框 2"/>
          <p:cNvSpPr txBox="1"/>
          <p:nvPr/>
        </p:nvSpPr>
        <p:spPr>
          <a:xfrm>
            <a:off x="587375" y="1299210"/>
            <a:ext cx="7290435" cy="2753360"/>
          </a:xfrm>
          <a:prstGeom prst="rect">
            <a:avLst/>
          </a:prstGeom>
          <a:noFill/>
          <a:ln>
            <a:noFill/>
          </a:ln>
        </p:spPr>
        <p:txBody>
          <a:bodyPr wrap="square" rtlCol="0">
            <a:noAutofit/>
          </a:bodyPr>
          <a:lstStyle/>
          <a:p>
            <a:pPr>
              <a:lnSpc>
                <a:spcPct val="150000"/>
              </a:lnSpc>
            </a:pPr>
            <a:r>
              <a:rPr lang="en-US" altLang="zh-CN" sz="2000" dirty="0"/>
              <a:t>SLAM</a:t>
            </a:r>
            <a:r>
              <a:rPr lang="zh-CN" altLang="en-US" sz="2000" dirty="0"/>
              <a:t>必备属性：</a:t>
            </a:r>
            <a:endParaRPr lang="zh-CN" altLang="en-US" sz="2000" dirty="0"/>
          </a:p>
          <a:p>
            <a:pPr>
              <a:lnSpc>
                <a:spcPct val="150000"/>
              </a:lnSpc>
            </a:pPr>
            <a:r>
              <a:rPr lang="en-US" altLang="zh-CN" sz="2000" dirty="0">
                <a:latin typeface="Times New Roman" panose="02020603050405020304" pitchFamily="18" charset="0"/>
                <a:cs typeface="Times New Roman" panose="02020603050405020304" pitchFamily="18" charset="0"/>
              </a:rPr>
              <a:t>- SLAM系统能够是实时的</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SLAM系统应该有能力对没有观测的区域做出合理的预测</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SLAM系统应该能够扩展到大型场景</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 SLAM系统对有噪声或观测缺失的情况具有鲁棒性</a:t>
            </a:r>
            <a:endParaRPr lang="en-US" altLang="zh-CN" sz="20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587375" y="3916680"/>
            <a:ext cx="7230745" cy="2035810"/>
          </a:xfrm>
          <a:prstGeom prst="rect">
            <a:avLst/>
          </a:prstGeom>
          <a:noFill/>
        </p:spPr>
        <p:txBody>
          <a:bodyPr wrap="square" rtlCol="0" anchor="t">
            <a:noAutofit/>
          </a:bodyPr>
          <a:p>
            <a:pPr indent="0" fontAlgn="auto">
              <a:lnSpc>
                <a:spcPct val="150000"/>
              </a:lnSpc>
            </a:pPr>
            <a:r>
              <a:rPr lang="zh-CN" altLang="en-US" sz="2000"/>
              <a:t>传统的稠密视觉SLAM系统</a:t>
            </a:r>
            <a:r>
              <a:rPr lang="en-US" altLang="zh-CN" sz="2000"/>
              <a:t> (X)  </a:t>
            </a:r>
            <a:r>
              <a:rPr lang="zh-CN" altLang="en-US" sz="2000"/>
              <a:t>无法预测</a:t>
            </a:r>
            <a:endParaRPr lang="zh-CN" altLang="en-US" sz="2000"/>
          </a:p>
          <a:p>
            <a:pPr indent="0" fontAlgn="auto">
              <a:lnSpc>
                <a:spcPct val="150000"/>
              </a:lnSpc>
            </a:pPr>
            <a:r>
              <a:rPr lang="zh-CN" altLang="en-US" sz="2000"/>
              <a:t>基于学习的</a:t>
            </a:r>
            <a:r>
              <a:rPr lang="en-US" altLang="zh-CN" sz="2000"/>
              <a:t>SLAM</a:t>
            </a:r>
            <a:r>
              <a:rPr lang="zh-CN" altLang="en-US" sz="2000"/>
              <a:t>系统</a:t>
            </a:r>
            <a:r>
              <a:rPr lang="en-US" altLang="zh-CN" sz="2000"/>
              <a:t>        (X)  </a:t>
            </a:r>
            <a:r>
              <a:rPr lang="zh-CN" altLang="en-US" sz="2000"/>
              <a:t>无法拓展到大场景</a:t>
            </a:r>
            <a:endParaRPr lang="zh-CN" altLang="en-US" sz="2000"/>
          </a:p>
          <a:p>
            <a:pPr indent="0" fontAlgn="auto">
              <a:lnSpc>
                <a:spcPct val="150000"/>
              </a:lnSpc>
            </a:pPr>
            <a:r>
              <a:rPr lang="zh-CN" altLang="en-US" sz="2000"/>
              <a:t>iMAP</a:t>
            </a:r>
            <a:r>
              <a:rPr lang="en-US" altLang="zh-CN" sz="2000"/>
              <a:t>			    (X)  single MLP </a:t>
            </a:r>
            <a:r>
              <a:rPr lang="zh-CN" altLang="en-US" sz="2000"/>
              <a:t>不实时</a:t>
            </a:r>
            <a:endParaRPr lang="zh-CN" altLang="en-US" sz="2000"/>
          </a:p>
          <a:p>
            <a:pPr indent="0" fontAlgn="auto">
              <a:lnSpc>
                <a:spcPct val="150000"/>
              </a:lnSpc>
            </a:pPr>
            <a:r>
              <a:rPr lang="en-US" altLang="zh-CN" sz="2000"/>
              <a:t>NICE-SLAM		    (√)   </a:t>
            </a:r>
            <a:r>
              <a:rPr lang="zh-CN" altLang="en-US" sz="2000"/>
              <a:t>稠密</a:t>
            </a:r>
            <a:r>
              <a:rPr lang="en-US" altLang="zh-CN" sz="2000"/>
              <a:t>+</a:t>
            </a:r>
            <a:r>
              <a:rPr lang="zh-CN" altLang="en-US" sz="2000"/>
              <a:t>层次化</a:t>
            </a:r>
            <a:r>
              <a:rPr lang="en-US" altLang="zh-CN" sz="2000"/>
              <a:t>MLP=NICE</a:t>
            </a:r>
            <a:endParaRPr lang="en-US" altLang="zh-CN" sz="2000"/>
          </a:p>
        </p:txBody>
      </p:sp>
      <p:pic>
        <p:nvPicPr>
          <p:cNvPr id="6" name="图片 5"/>
          <p:cNvPicPr>
            <a:picLocks noChangeAspect="1"/>
          </p:cNvPicPr>
          <p:nvPr>
            <p:custDataLst>
              <p:tags r:id="rId1"/>
            </p:custDataLst>
          </p:nvPr>
        </p:nvPicPr>
        <p:blipFill>
          <a:blip r:embed="rId2"/>
          <a:stretch>
            <a:fillRect/>
          </a:stretch>
        </p:blipFill>
        <p:spPr>
          <a:xfrm>
            <a:off x="7139305" y="1678940"/>
            <a:ext cx="4829175" cy="37249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Method</a:t>
            </a:r>
            <a:endParaRPr lang="en-US" altLang="zh-CN" sz="4800"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2514600" y="1950085"/>
            <a:ext cx="6610350" cy="2623185"/>
          </a:xfrm>
          <a:prstGeom prst="rect">
            <a:avLst/>
          </a:prstGeom>
        </p:spPr>
      </p:pic>
      <p:sp>
        <p:nvSpPr>
          <p:cNvPr id="7" name="文本框 6"/>
          <p:cNvSpPr txBox="1"/>
          <p:nvPr/>
        </p:nvSpPr>
        <p:spPr>
          <a:xfrm>
            <a:off x="2038350" y="1214120"/>
            <a:ext cx="7569200" cy="550545"/>
          </a:xfrm>
          <a:prstGeom prst="rect">
            <a:avLst/>
          </a:prstGeom>
          <a:noFill/>
        </p:spPr>
        <p:txBody>
          <a:bodyPr wrap="square" rtlCol="0" anchor="t">
            <a:noAutofit/>
            <a:scene3d>
              <a:camera prst="orthographicFront"/>
              <a:lightRig rig="threePt" dir="t"/>
            </a:scene3d>
          </a:bodyPr>
          <a:p>
            <a:r>
              <a:rPr lang="zh-CN" altLang="en-US" sz="2400" b="1">
                <a:solidFill>
                  <a:schemeClr val="accent1"/>
                </a:solidFill>
                <a:effectLst>
                  <a:outerShdw blurRad="38100" dist="25400" dir="5400000" algn="ctr" rotWithShape="0">
                    <a:srgbClr val="6E747A">
                      <a:alpha val="43000"/>
                    </a:srgbClr>
                  </a:outerShdw>
                </a:effectLst>
                <a:latin typeface="+mj-ea"/>
                <a:ea typeface="+mj-ea"/>
                <a:cs typeface="+mj-ea"/>
              </a:rPr>
              <a:t>分层场景表示 Hierarchical Scene Representation</a:t>
            </a:r>
            <a:endParaRPr lang="zh-CN" altLang="en-US"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sp>
        <p:nvSpPr>
          <p:cNvPr id="9" name="图文框 8"/>
          <p:cNvSpPr/>
          <p:nvPr/>
        </p:nvSpPr>
        <p:spPr>
          <a:xfrm>
            <a:off x="6452235" y="1950085"/>
            <a:ext cx="2672715" cy="2379980"/>
          </a:xfrm>
          <a:prstGeom prst="frame">
            <a:avLst>
              <a:gd name="adj1" fmla="val 7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0" name="文本框 9"/>
          <p:cNvSpPr txBox="1"/>
          <p:nvPr/>
        </p:nvSpPr>
        <p:spPr>
          <a:xfrm>
            <a:off x="1009650" y="5340350"/>
            <a:ext cx="1346200" cy="398780"/>
          </a:xfrm>
          <a:prstGeom prst="rect">
            <a:avLst/>
          </a:prstGeom>
          <a:noFill/>
        </p:spPr>
        <p:txBody>
          <a:bodyPr wrap="square" rtlCol="0" anchor="t">
            <a:spAutoFit/>
          </a:bodyPr>
          <a:p>
            <a:r>
              <a:rPr lang="zh-CN" altLang="en-US" sz="2000" b="1"/>
              <a:t>从粗到精</a:t>
            </a:r>
            <a:endParaRPr lang="zh-CN" altLang="en-US" sz="2000" b="1"/>
          </a:p>
        </p:txBody>
      </p:sp>
      <p:pic>
        <p:nvPicPr>
          <p:cNvPr id="11" name="图片 10"/>
          <p:cNvPicPr>
            <a:picLocks noChangeAspect="1"/>
          </p:cNvPicPr>
          <p:nvPr>
            <p:custDataLst>
              <p:tags r:id="rId3"/>
            </p:custDataLst>
          </p:nvPr>
        </p:nvPicPr>
        <p:blipFill>
          <a:blip r:embed="rId4"/>
          <a:stretch>
            <a:fillRect/>
          </a:stretch>
        </p:blipFill>
        <p:spPr>
          <a:xfrm>
            <a:off x="2682875" y="5224780"/>
            <a:ext cx="1416050" cy="514350"/>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2447925" y="5675630"/>
            <a:ext cx="2019300" cy="565150"/>
          </a:xfrm>
          <a:prstGeom prst="rect">
            <a:avLst/>
          </a:prstGeom>
        </p:spPr>
      </p:pic>
      <p:pic>
        <p:nvPicPr>
          <p:cNvPr id="13" name="图片 12"/>
          <p:cNvPicPr>
            <a:picLocks noChangeAspect="1"/>
          </p:cNvPicPr>
          <p:nvPr>
            <p:custDataLst>
              <p:tags r:id="rId7"/>
            </p:custDataLst>
          </p:nvPr>
        </p:nvPicPr>
        <p:blipFill>
          <a:blip r:embed="rId8"/>
          <a:stretch>
            <a:fillRect/>
          </a:stretch>
        </p:blipFill>
        <p:spPr>
          <a:xfrm>
            <a:off x="4559300" y="5391150"/>
            <a:ext cx="1276350" cy="520700"/>
          </a:xfrm>
          <a:prstGeom prst="rect">
            <a:avLst/>
          </a:prstGeom>
        </p:spPr>
      </p:pic>
      <p:pic>
        <p:nvPicPr>
          <p:cNvPr id="14" name="图片 13"/>
          <p:cNvPicPr>
            <a:picLocks noChangeAspect="1"/>
          </p:cNvPicPr>
          <p:nvPr>
            <p:custDataLst>
              <p:tags r:id="rId9"/>
            </p:custDataLst>
          </p:nvPr>
        </p:nvPicPr>
        <p:blipFill>
          <a:blip r:embed="rId10"/>
          <a:stretch>
            <a:fillRect/>
          </a:stretch>
        </p:blipFill>
        <p:spPr>
          <a:xfrm>
            <a:off x="2568575" y="4758690"/>
            <a:ext cx="1530350" cy="501650"/>
          </a:xfrm>
          <a:prstGeom prst="rect">
            <a:avLst/>
          </a:prstGeom>
        </p:spPr>
      </p:pic>
      <p:sp>
        <p:nvSpPr>
          <p:cNvPr id="15" name="右大括号 14"/>
          <p:cNvSpPr/>
          <p:nvPr/>
        </p:nvSpPr>
        <p:spPr>
          <a:xfrm>
            <a:off x="4323080" y="5429250"/>
            <a:ext cx="146050" cy="577850"/>
          </a:xfrm>
          <a:prstGeom prst="rightBrace">
            <a:avLst>
              <a:gd name="adj1" fmla="val 56086"/>
              <a:gd name="adj2" fmla="val 50000"/>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16" name="图片 15"/>
          <p:cNvPicPr>
            <a:picLocks noChangeAspect="1"/>
          </p:cNvPicPr>
          <p:nvPr>
            <p:custDataLst>
              <p:tags r:id="rId11"/>
            </p:custDataLst>
          </p:nvPr>
        </p:nvPicPr>
        <p:blipFill>
          <a:blip r:embed="rId12"/>
          <a:stretch>
            <a:fillRect/>
          </a:stretch>
        </p:blipFill>
        <p:spPr>
          <a:xfrm>
            <a:off x="2682875" y="6143625"/>
            <a:ext cx="1568450" cy="590550"/>
          </a:xfrm>
          <a:prstGeom prst="rect">
            <a:avLst/>
          </a:prstGeom>
        </p:spPr>
      </p:pic>
      <p:sp>
        <p:nvSpPr>
          <p:cNvPr id="17" name="文本框 16"/>
          <p:cNvSpPr txBox="1"/>
          <p:nvPr/>
        </p:nvSpPr>
        <p:spPr>
          <a:xfrm>
            <a:off x="5765800" y="4807585"/>
            <a:ext cx="6096000" cy="368300"/>
          </a:xfrm>
          <a:prstGeom prst="rect">
            <a:avLst/>
          </a:prstGeom>
          <a:noFill/>
        </p:spPr>
        <p:txBody>
          <a:bodyPr wrap="square" rtlCol="0" anchor="t">
            <a:spAutoFit/>
          </a:bodyPr>
          <a:p>
            <a:r>
              <a:rPr lang="zh-CN" altLang="en-US"/>
              <a:t>粗糙层：目的是捕捉场景的</a:t>
            </a:r>
            <a:r>
              <a:rPr lang="zh-CN" altLang="en-US">
                <a:solidFill>
                  <a:srgbClr val="FF0000"/>
                </a:solidFill>
              </a:rPr>
              <a:t>高级几何图形</a:t>
            </a:r>
            <a:r>
              <a:rPr lang="zh-CN" altLang="en-US"/>
              <a:t>和</a:t>
            </a:r>
            <a:r>
              <a:rPr lang="zh-CN" altLang="en-US">
                <a:solidFill>
                  <a:srgbClr val="FF0000"/>
                </a:solidFill>
              </a:rPr>
              <a:t>预测</a:t>
            </a:r>
            <a:endParaRPr lang="zh-CN" altLang="en-US">
              <a:solidFill>
                <a:srgbClr val="FF0000"/>
              </a:solidFill>
            </a:endParaRPr>
          </a:p>
        </p:txBody>
      </p:sp>
      <p:sp>
        <p:nvSpPr>
          <p:cNvPr id="18" name="文本框 17"/>
          <p:cNvSpPr txBox="1"/>
          <p:nvPr/>
        </p:nvSpPr>
        <p:spPr>
          <a:xfrm>
            <a:off x="5765800" y="5271770"/>
            <a:ext cx="6096000" cy="368300"/>
          </a:xfrm>
          <a:prstGeom prst="rect">
            <a:avLst/>
          </a:prstGeom>
          <a:noFill/>
        </p:spPr>
        <p:txBody>
          <a:bodyPr wrap="square" rtlCol="0" anchor="t">
            <a:spAutoFit/>
          </a:bodyPr>
          <a:p>
            <a:r>
              <a:rPr lang="zh-CN" altLang="en-US"/>
              <a:t>中间层：目的是</a:t>
            </a:r>
            <a:r>
              <a:rPr lang="zh-CN" altLang="en-US">
                <a:solidFill>
                  <a:srgbClr val="FF0000"/>
                </a:solidFill>
                <a:sym typeface="+mn-ea"/>
              </a:rPr>
              <a:t>重建几何结构</a:t>
            </a:r>
            <a:endParaRPr lang="zh-CN" altLang="en-US">
              <a:solidFill>
                <a:srgbClr val="FF0000"/>
              </a:solidFill>
              <a:sym typeface="+mn-ea"/>
            </a:endParaRPr>
          </a:p>
        </p:txBody>
      </p:sp>
      <p:sp>
        <p:nvSpPr>
          <p:cNvPr id="19" name="文本框 18"/>
          <p:cNvSpPr txBox="1"/>
          <p:nvPr/>
        </p:nvSpPr>
        <p:spPr>
          <a:xfrm>
            <a:off x="5765800" y="5756275"/>
            <a:ext cx="6096000" cy="368300"/>
          </a:xfrm>
          <a:prstGeom prst="rect">
            <a:avLst/>
          </a:prstGeom>
          <a:noFill/>
        </p:spPr>
        <p:txBody>
          <a:bodyPr wrap="square" rtlCol="0" anchor="t">
            <a:spAutoFit/>
          </a:bodyPr>
          <a:p>
            <a:r>
              <a:rPr lang="zh-CN" altLang="en-US">
                <a:sym typeface="+mn-ea"/>
              </a:rPr>
              <a:t>精细层：目的是</a:t>
            </a:r>
            <a:r>
              <a:rPr lang="zh-CN" altLang="en-US">
                <a:solidFill>
                  <a:srgbClr val="FF0000"/>
                </a:solidFill>
                <a:sym typeface="+mn-ea"/>
              </a:rPr>
              <a:t>进行细节优化</a:t>
            </a:r>
            <a:endParaRPr lang="zh-CN" altLang="en-US">
              <a:solidFill>
                <a:srgbClr val="FF0000"/>
              </a:solidFill>
              <a:sym typeface="+mn-ea"/>
            </a:endParaRPr>
          </a:p>
        </p:txBody>
      </p:sp>
      <p:sp>
        <p:nvSpPr>
          <p:cNvPr id="20" name="文本框 19"/>
          <p:cNvSpPr txBox="1"/>
          <p:nvPr/>
        </p:nvSpPr>
        <p:spPr>
          <a:xfrm>
            <a:off x="5765800" y="6160135"/>
            <a:ext cx="6096000" cy="368300"/>
          </a:xfrm>
          <a:prstGeom prst="rect">
            <a:avLst/>
          </a:prstGeom>
          <a:noFill/>
        </p:spPr>
        <p:txBody>
          <a:bodyPr wrap="square" rtlCol="0" anchor="t">
            <a:spAutoFit/>
          </a:bodyPr>
          <a:p>
            <a:r>
              <a:rPr lang="zh-CN" altLang="en-US"/>
              <a:t>颜色层：对颜色信息进行编码，为跟踪</a:t>
            </a:r>
            <a:r>
              <a:rPr lang="zh-CN" altLang="en-US">
                <a:solidFill>
                  <a:srgbClr val="FF0000"/>
                </a:solidFill>
              </a:rPr>
              <a:t>提供了额外的信号</a:t>
            </a: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Method</a:t>
            </a:r>
            <a:endParaRPr lang="en-US" altLang="zh-CN" sz="4800" dirty="0"/>
          </a:p>
        </p:txBody>
      </p:sp>
      <p:pic>
        <p:nvPicPr>
          <p:cNvPr id="6" name="图片 5"/>
          <p:cNvPicPr>
            <a:picLocks noChangeAspect="1"/>
          </p:cNvPicPr>
          <p:nvPr>
            <p:custDataLst>
              <p:tags r:id="rId1"/>
            </p:custDataLst>
          </p:nvPr>
        </p:nvPicPr>
        <p:blipFill>
          <a:blip r:embed="rId2"/>
          <a:stretch>
            <a:fillRect/>
          </a:stretch>
        </p:blipFill>
        <p:spPr>
          <a:xfrm>
            <a:off x="461645" y="1764665"/>
            <a:ext cx="6610350" cy="2623185"/>
          </a:xfrm>
          <a:prstGeom prst="rect">
            <a:avLst/>
          </a:prstGeom>
        </p:spPr>
      </p:pic>
      <p:sp>
        <p:nvSpPr>
          <p:cNvPr id="7" name="文本框 6"/>
          <p:cNvSpPr txBox="1"/>
          <p:nvPr/>
        </p:nvSpPr>
        <p:spPr>
          <a:xfrm>
            <a:off x="2311400" y="1214120"/>
            <a:ext cx="7569200" cy="550545"/>
          </a:xfrm>
          <a:prstGeom prst="rect">
            <a:avLst/>
          </a:prstGeom>
          <a:noFill/>
        </p:spPr>
        <p:txBody>
          <a:bodyPr wrap="square" rtlCol="0" anchor="t">
            <a:noAutofit/>
            <a:scene3d>
              <a:camera prst="orthographicFront"/>
              <a:lightRig rig="threePt" dir="t"/>
            </a:scene3d>
          </a:bodyPr>
          <a:p>
            <a:r>
              <a:rPr lang="zh-CN" altLang="en-US" sz="2400" b="1">
                <a:solidFill>
                  <a:schemeClr val="accent1"/>
                </a:solidFill>
                <a:effectLst>
                  <a:outerShdw blurRad="38100" dist="25400" dir="5400000" algn="ctr" rotWithShape="0">
                    <a:srgbClr val="6E747A">
                      <a:alpha val="43000"/>
                    </a:srgbClr>
                  </a:outerShdw>
                </a:effectLst>
                <a:latin typeface="+mj-ea"/>
                <a:ea typeface="+mj-ea"/>
                <a:cs typeface="+mj-ea"/>
              </a:rPr>
              <a:t>深度和颜色渲染 Depth and Color Rendering</a:t>
            </a:r>
            <a:endParaRPr lang="zh-CN" altLang="en-US"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sp>
        <p:nvSpPr>
          <p:cNvPr id="9" name="图文框 8"/>
          <p:cNvSpPr/>
          <p:nvPr/>
        </p:nvSpPr>
        <p:spPr>
          <a:xfrm>
            <a:off x="3910965" y="4067175"/>
            <a:ext cx="3161030" cy="393700"/>
          </a:xfrm>
          <a:prstGeom prst="frame">
            <a:avLst>
              <a:gd name="adj1" fmla="val 7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pic>
        <p:nvPicPr>
          <p:cNvPr id="3" name="图片 2"/>
          <p:cNvPicPr>
            <a:picLocks noChangeAspect="1"/>
          </p:cNvPicPr>
          <p:nvPr>
            <p:custDataLst>
              <p:tags r:id="rId3"/>
            </p:custDataLst>
          </p:nvPr>
        </p:nvPicPr>
        <p:blipFill>
          <a:blip r:embed="rId4"/>
          <a:stretch>
            <a:fillRect/>
          </a:stretch>
        </p:blipFill>
        <p:spPr>
          <a:xfrm>
            <a:off x="3084830" y="4777105"/>
            <a:ext cx="3683000" cy="134620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7002780" y="4591685"/>
            <a:ext cx="4216400" cy="760730"/>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7002780" y="5481320"/>
            <a:ext cx="4605655" cy="741680"/>
          </a:xfrm>
          <a:prstGeom prst="rect">
            <a:avLst/>
          </a:prstGeom>
        </p:spPr>
      </p:pic>
      <p:pic>
        <p:nvPicPr>
          <p:cNvPr id="21" name="图片 20"/>
          <p:cNvPicPr>
            <a:picLocks noChangeAspect="1"/>
          </p:cNvPicPr>
          <p:nvPr>
            <p:custDataLst>
              <p:tags r:id="rId9"/>
            </p:custDataLst>
          </p:nvPr>
        </p:nvPicPr>
        <p:blipFill>
          <a:blip r:embed="rId10"/>
          <a:stretch>
            <a:fillRect/>
          </a:stretch>
        </p:blipFill>
        <p:spPr>
          <a:xfrm>
            <a:off x="319405" y="4408170"/>
            <a:ext cx="2765425" cy="2084070"/>
          </a:xfrm>
          <a:prstGeom prst="rect">
            <a:avLst/>
          </a:prstGeom>
        </p:spPr>
      </p:pic>
      <p:pic>
        <p:nvPicPr>
          <p:cNvPr id="23" name="图片 22"/>
          <p:cNvPicPr>
            <a:picLocks noChangeAspect="1"/>
          </p:cNvPicPr>
          <p:nvPr>
            <p:custDataLst>
              <p:tags r:id="rId11"/>
            </p:custDataLst>
          </p:nvPr>
        </p:nvPicPr>
        <p:blipFill>
          <a:blip r:embed="rId12"/>
          <a:stretch>
            <a:fillRect/>
          </a:stretch>
        </p:blipFill>
        <p:spPr>
          <a:xfrm>
            <a:off x="7818755" y="1628140"/>
            <a:ext cx="3701415" cy="2652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Method</a:t>
            </a:r>
            <a:endParaRPr lang="en-US" altLang="zh-CN" sz="4800" dirty="0"/>
          </a:p>
        </p:txBody>
      </p:sp>
      <p:sp>
        <p:nvSpPr>
          <p:cNvPr id="7" name="文本框 6"/>
          <p:cNvSpPr txBox="1"/>
          <p:nvPr/>
        </p:nvSpPr>
        <p:spPr>
          <a:xfrm>
            <a:off x="3136900" y="1165225"/>
            <a:ext cx="5207000" cy="550545"/>
          </a:xfrm>
          <a:prstGeom prst="rect">
            <a:avLst/>
          </a:prstGeom>
          <a:noFill/>
        </p:spPr>
        <p:txBody>
          <a:bodyPr wrap="square" rtlCol="0" anchor="t">
            <a:noAutofit/>
            <a:scene3d>
              <a:camera prst="orthographicFront"/>
              <a:lightRig rig="threePt" dir="t"/>
            </a:scene3d>
          </a:bodyPr>
          <a:p>
            <a:r>
              <a:rPr lang="zh-CN" altLang="en-US" sz="2400" b="1">
                <a:solidFill>
                  <a:schemeClr val="accent1"/>
                </a:solidFill>
                <a:effectLst>
                  <a:outerShdw blurRad="38100" dist="25400" dir="5400000" algn="ctr" rotWithShape="0">
                    <a:srgbClr val="6E747A">
                      <a:alpha val="43000"/>
                    </a:srgbClr>
                  </a:outerShdw>
                </a:effectLst>
                <a:latin typeface="+mj-ea"/>
                <a:ea typeface="+mj-ea"/>
                <a:cs typeface="+mj-ea"/>
              </a:rPr>
              <a:t>建图和跟踪Mapping and Tracking</a:t>
            </a:r>
            <a:endParaRPr lang="zh-CN" altLang="en-US"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sp>
        <p:nvSpPr>
          <p:cNvPr id="10" name="文本框 9"/>
          <p:cNvSpPr txBox="1"/>
          <p:nvPr/>
        </p:nvSpPr>
        <p:spPr>
          <a:xfrm>
            <a:off x="92075" y="2539365"/>
            <a:ext cx="1409700" cy="398780"/>
          </a:xfrm>
          <a:prstGeom prst="rect">
            <a:avLst/>
          </a:prstGeom>
          <a:noFill/>
        </p:spPr>
        <p:txBody>
          <a:bodyPr wrap="square" rtlCol="0" anchor="t">
            <a:spAutoFit/>
          </a:bodyPr>
          <a:p>
            <a:r>
              <a:rPr lang="zh-CN" sz="2000" b="1"/>
              <a:t>几何损失：</a:t>
            </a:r>
            <a:endParaRPr lang="zh-CN" sz="2000" b="1" baseline="-25000"/>
          </a:p>
        </p:txBody>
      </p:sp>
      <p:pic>
        <p:nvPicPr>
          <p:cNvPr id="23" name="图片 22"/>
          <p:cNvPicPr>
            <a:picLocks noChangeAspect="1"/>
          </p:cNvPicPr>
          <p:nvPr>
            <p:custDataLst>
              <p:tags r:id="rId1"/>
            </p:custDataLst>
          </p:nvPr>
        </p:nvPicPr>
        <p:blipFill>
          <a:blip r:embed="rId2"/>
          <a:stretch>
            <a:fillRect/>
          </a:stretch>
        </p:blipFill>
        <p:spPr>
          <a:xfrm>
            <a:off x="1501775" y="2236470"/>
            <a:ext cx="3362325" cy="908050"/>
          </a:xfrm>
          <a:prstGeom prst="rect">
            <a:avLst/>
          </a:prstGeom>
        </p:spPr>
      </p:pic>
      <p:sp>
        <p:nvSpPr>
          <p:cNvPr id="24" name="文本框 23"/>
          <p:cNvSpPr txBox="1"/>
          <p:nvPr>
            <p:custDataLst>
              <p:tags r:id="rId3"/>
            </p:custDataLst>
          </p:nvPr>
        </p:nvSpPr>
        <p:spPr>
          <a:xfrm>
            <a:off x="92075" y="3234055"/>
            <a:ext cx="1323340" cy="398780"/>
          </a:xfrm>
          <a:prstGeom prst="rect">
            <a:avLst/>
          </a:prstGeom>
          <a:noFill/>
        </p:spPr>
        <p:txBody>
          <a:bodyPr wrap="square" rtlCol="0" anchor="t">
            <a:spAutoFit/>
          </a:bodyPr>
          <a:p>
            <a:r>
              <a:rPr lang="zh-CN" sz="2000" b="1"/>
              <a:t>光度损失：</a:t>
            </a:r>
            <a:endParaRPr lang="zh-CN" sz="2000" b="1" baseline="-25000"/>
          </a:p>
        </p:txBody>
      </p:sp>
      <p:pic>
        <p:nvPicPr>
          <p:cNvPr id="25" name="图片 24"/>
          <p:cNvPicPr>
            <a:picLocks noChangeAspect="1"/>
          </p:cNvPicPr>
          <p:nvPr>
            <p:custDataLst>
              <p:tags r:id="rId4"/>
            </p:custDataLst>
          </p:nvPr>
        </p:nvPicPr>
        <p:blipFill>
          <a:blip r:embed="rId5"/>
          <a:stretch>
            <a:fillRect/>
          </a:stretch>
        </p:blipFill>
        <p:spPr>
          <a:xfrm>
            <a:off x="1552575" y="3049270"/>
            <a:ext cx="2298700" cy="862330"/>
          </a:xfrm>
          <a:prstGeom prst="rect">
            <a:avLst/>
          </a:prstGeom>
        </p:spPr>
      </p:pic>
      <p:pic>
        <p:nvPicPr>
          <p:cNvPr id="26" name="图片 25"/>
          <p:cNvPicPr>
            <a:picLocks noChangeAspect="1"/>
          </p:cNvPicPr>
          <p:nvPr>
            <p:custDataLst>
              <p:tags r:id="rId6"/>
            </p:custDataLst>
          </p:nvPr>
        </p:nvPicPr>
        <p:blipFill>
          <a:blip r:embed="rId7"/>
          <a:stretch>
            <a:fillRect/>
          </a:stretch>
        </p:blipFill>
        <p:spPr>
          <a:xfrm>
            <a:off x="555625" y="3794760"/>
            <a:ext cx="3365500" cy="2356485"/>
          </a:xfrm>
          <a:prstGeom prst="rect">
            <a:avLst/>
          </a:prstGeom>
        </p:spPr>
      </p:pic>
      <p:pic>
        <p:nvPicPr>
          <p:cNvPr id="6" name="图片 5"/>
          <p:cNvPicPr>
            <a:picLocks noChangeAspect="1"/>
          </p:cNvPicPr>
          <p:nvPr>
            <p:custDataLst>
              <p:tags r:id="rId8"/>
            </p:custDataLst>
          </p:nvPr>
        </p:nvPicPr>
        <p:blipFill>
          <a:blip r:embed="rId9"/>
          <a:stretch>
            <a:fillRect/>
          </a:stretch>
        </p:blipFill>
        <p:spPr>
          <a:xfrm>
            <a:off x="4650105" y="1715770"/>
            <a:ext cx="6610350" cy="2623185"/>
          </a:xfrm>
          <a:prstGeom prst="rect">
            <a:avLst/>
          </a:prstGeom>
        </p:spPr>
      </p:pic>
      <p:sp>
        <p:nvSpPr>
          <p:cNvPr id="27" name="文本框 26"/>
          <p:cNvSpPr txBox="1"/>
          <p:nvPr>
            <p:custDataLst>
              <p:tags r:id="rId10"/>
            </p:custDataLst>
          </p:nvPr>
        </p:nvSpPr>
        <p:spPr>
          <a:xfrm>
            <a:off x="1168400" y="1659255"/>
            <a:ext cx="1968500" cy="681990"/>
          </a:xfrm>
          <a:prstGeom prst="rect">
            <a:avLst/>
          </a:prstGeom>
          <a:noFill/>
        </p:spPr>
        <p:txBody>
          <a:bodyPr wrap="square" rtlCol="0" anchor="t">
            <a:noAutofit/>
          </a:bodyPr>
          <a:p>
            <a:pPr algn="ctr"/>
            <a:r>
              <a:rPr lang="en-US" altLang="zh-CN" sz="4000" b="1" baseline="-25000">
                <a:solidFill>
                  <a:srgbClr val="FF0000"/>
                </a:solidFill>
                <a:latin typeface="微软雅黑" panose="020B0503020204020204" pitchFamily="34" charset="-122"/>
                <a:ea typeface="微软雅黑" panose="020B0503020204020204" pitchFamily="34" charset="-122"/>
              </a:rPr>
              <a:t>Mapping</a:t>
            </a:r>
            <a:endParaRPr lang="en-US" altLang="zh-CN" sz="4000" b="1" baseline="-25000">
              <a:solidFill>
                <a:srgbClr val="FF0000"/>
              </a:solidFill>
              <a:latin typeface="微软雅黑" panose="020B0503020204020204" pitchFamily="34" charset="-122"/>
              <a:ea typeface="微软雅黑" panose="020B0503020204020204" pitchFamily="34" charset="-122"/>
            </a:endParaRPr>
          </a:p>
        </p:txBody>
      </p:sp>
      <p:sp>
        <p:nvSpPr>
          <p:cNvPr id="9" name="图文框 8"/>
          <p:cNvSpPr/>
          <p:nvPr/>
        </p:nvSpPr>
        <p:spPr>
          <a:xfrm>
            <a:off x="5927090" y="1745615"/>
            <a:ext cx="2367915" cy="1889125"/>
          </a:xfrm>
          <a:prstGeom prst="frame">
            <a:avLst>
              <a:gd name="adj1" fmla="val 7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pic>
        <p:nvPicPr>
          <p:cNvPr id="29" name="图片 28"/>
          <p:cNvPicPr>
            <a:picLocks noChangeAspect="1"/>
          </p:cNvPicPr>
          <p:nvPr>
            <p:custDataLst>
              <p:tags r:id="rId11"/>
            </p:custDataLst>
          </p:nvPr>
        </p:nvPicPr>
        <p:blipFill>
          <a:blip r:embed="rId12"/>
          <a:stretch>
            <a:fillRect/>
          </a:stretch>
        </p:blipFill>
        <p:spPr>
          <a:xfrm>
            <a:off x="6804660" y="4547235"/>
            <a:ext cx="3221990" cy="850900"/>
          </a:xfrm>
          <a:prstGeom prst="rect">
            <a:avLst/>
          </a:prstGeom>
        </p:spPr>
      </p:pic>
      <p:sp>
        <p:nvSpPr>
          <p:cNvPr id="30" name="文本框 29"/>
          <p:cNvSpPr txBox="1"/>
          <p:nvPr>
            <p:custDataLst>
              <p:tags r:id="rId13"/>
            </p:custDataLst>
          </p:nvPr>
        </p:nvSpPr>
        <p:spPr>
          <a:xfrm>
            <a:off x="4822825" y="4773295"/>
            <a:ext cx="1943100" cy="398780"/>
          </a:xfrm>
          <a:prstGeom prst="rect">
            <a:avLst/>
          </a:prstGeom>
          <a:noFill/>
        </p:spPr>
        <p:txBody>
          <a:bodyPr wrap="square" rtlCol="0" anchor="t">
            <a:noAutofit/>
          </a:bodyPr>
          <a:p>
            <a:r>
              <a:rPr lang="zh-CN" sz="2000" b="1"/>
              <a:t>改进几何损失：</a:t>
            </a:r>
            <a:endParaRPr lang="zh-CN" sz="2000" b="1" baseline="-25000"/>
          </a:p>
        </p:txBody>
      </p:sp>
      <p:sp>
        <p:nvSpPr>
          <p:cNvPr id="28" name="文本框 27"/>
          <p:cNvSpPr txBox="1"/>
          <p:nvPr>
            <p:custDataLst>
              <p:tags r:id="rId14"/>
            </p:custDataLst>
          </p:nvPr>
        </p:nvSpPr>
        <p:spPr>
          <a:xfrm>
            <a:off x="6673850" y="4091305"/>
            <a:ext cx="1968500" cy="681990"/>
          </a:xfrm>
          <a:prstGeom prst="rect">
            <a:avLst/>
          </a:prstGeom>
          <a:noFill/>
        </p:spPr>
        <p:txBody>
          <a:bodyPr wrap="square" rtlCol="0" anchor="t">
            <a:noAutofit/>
          </a:bodyPr>
          <a:p>
            <a:pPr algn="ctr"/>
            <a:r>
              <a:rPr lang="en-US" altLang="zh-CN" sz="4000" b="1" baseline="-25000">
                <a:solidFill>
                  <a:srgbClr val="FF0000"/>
                </a:solidFill>
                <a:latin typeface="微软雅黑" panose="020B0503020204020204" pitchFamily="34" charset="-122"/>
                <a:ea typeface="微软雅黑" panose="020B0503020204020204" pitchFamily="34" charset="-122"/>
              </a:rPr>
              <a:t>Tracking</a:t>
            </a:r>
            <a:endParaRPr lang="en-US" altLang="zh-CN" sz="4000" b="1" baseline="-25000">
              <a:solidFill>
                <a:srgbClr val="FF0000"/>
              </a:solidFill>
              <a:latin typeface="微软雅黑" panose="020B0503020204020204" pitchFamily="34" charset="-122"/>
              <a:ea typeface="微软雅黑" panose="020B0503020204020204" pitchFamily="34" charset="-122"/>
            </a:endParaRPr>
          </a:p>
        </p:txBody>
      </p:sp>
      <p:pic>
        <p:nvPicPr>
          <p:cNvPr id="31" name="图片 30"/>
          <p:cNvPicPr>
            <a:picLocks noChangeAspect="1"/>
          </p:cNvPicPr>
          <p:nvPr>
            <p:custDataLst>
              <p:tags r:id="rId15"/>
            </p:custDataLst>
          </p:nvPr>
        </p:nvPicPr>
        <p:blipFill>
          <a:blip r:embed="rId16"/>
          <a:stretch>
            <a:fillRect/>
          </a:stretch>
        </p:blipFill>
        <p:spPr>
          <a:xfrm>
            <a:off x="9512300" y="5265420"/>
            <a:ext cx="2383155" cy="634365"/>
          </a:xfrm>
          <a:prstGeom prst="rect">
            <a:avLst/>
          </a:prstGeom>
        </p:spPr>
      </p:pic>
      <p:sp>
        <p:nvSpPr>
          <p:cNvPr id="32" name="文本框 31"/>
          <p:cNvSpPr txBox="1"/>
          <p:nvPr/>
        </p:nvSpPr>
        <p:spPr>
          <a:xfrm>
            <a:off x="130175" y="6236335"/>
            <a:ext cx="4216400" cy="342900"/>
          </a:xfrm>
          <a:prstGeom prst="rect">
            <a:avLst/>
          </a:prstGeom>
          <a:noFill/>
        </p:spPr>
        <p:txBody>
          <a:bodyPr wrap="square" rtlCol="0" anchor="t">
            <a:noAutofit/>
          </a:bodyPr>
          <a:p>
            <a:r>
              <a:rPr lang="zh-CN" altLang="en-US"/>
              <a:t>这种多阶段优化方案可以更好地收敛</a:t>
            </a:r>
            <a:endParaRPr lang="zh-CN" altLang="en-US"/>
          </a:p>
        </p:txBody>
      </p:sp>
      <p:sp>
        <p:nvSpPr>
          <p:cNvPr id="33" name="文本框 32"/>
          <p:cNvSpPr txBox="1"/>
          <p:nvPr/>
        </p:nvSpPr>
        <p:spPr>
          <a:xfrm>
            <a:off x="6057900" y="5398135"/>
            <a:ext cx="3201035" cy="368300"/>
          </a:xfrm>
          <a:prstGeom prst="rect">
            <a:avLst/>
          </a:prstGeom>
          <a:noFill/>
        </p:spPr>
        <p:txBody>
          <a:bodyPr wrap="square" rtlCol="0" anchor="t">
            <a:spAutoFit/>
          </a:bodyPr>
          <a:p>
            <a:r>
              <a:rPr lang="zh-CN" altLang="en-US"/>
              <a:t>降低了一些不确定区域的</a:t>
            </a:r>
            <a:r>
              <a:rPr lang="zh-CN" altLang="en-US">
                <a:solidFill>
                  <a:srgbClr val="FF0000"/>
                </a:solidFill>
              </a:rPr>
              <a:t>权重</a:t>
            </a:r>
            <a:endParaRPr lang="zh-CN" altLang="en-US">
              <a:solidFill>
                <a:srgbClr val="FF0000"/>
              </a:solidFill>
            </a:endParaRPr>
          </a:p>
        </p:txBody>
      </p:sp>
      <p:sp>
        <p:nvSpPr>
          <p:cNvPr id="34" name="文本框 33"/>
          <p:cNvSpPr txBox="1"/>
          <p:nvPr/>
        </p:nvSpPr>
        <p:spPr>
          <a:xfrm>
            <a:off x="4114800" y="5766435"/>
            <a:ext cx="7682865" cy="932180"/>
          </a:xfrm>
          <a:prstGeom prst="rect">
            <a:avLst/>
          </a:prstGeom>
          <a:noFill/>
        </p:spPr>
        <p:txBody>
          <a:bodyPr wrap="square" rtlCol="0" anchor="t">
            <a:noAutofit/>
          </a:bodyPr>
          <a:p>
            <a:r>
              <a:rPr lang="zh-CN" altLang="en-US"/>
              <a:t>粗糙层的特征网格能够对场景几何图形进行</a:t>
            </a:r>
            <a:r>
              <a:rPr lang="zh-CN" altLang="en-US">
                <a:solidFill>
                  <a:srgbClr val="FF0000"/>
                </a:solidFill>
              </a:rPr>
              <a:t>短程预测</a:t>
            </a:r>
            <a:r>
              <a:rPr lang="zh-CN" altLang="en-US"/>
              <a:t>。当相机移动到以前未观察到的区域时，这种推算出的几何形状为跟踪提供了一个</a:t>
            </a:r>
            <a:r>
              <a:rPr lang="zh-CN" altLang="en-US">
                <a:solidFill>
                  <a:srgbClr val="FF0000"/>
                </a:solidFill>
              </a:rPr>
              <a:t>有意义的信号</a:t>
            </a:r>
            <a:r>
              <a:rPr lang="zh-CN" altLang="en-US"/>
              <a:t>。使其对</a:t>
            </a:r>
            <a:r>
              <a:rPr lang="zh-CN" altLang="en-US">
                <a:solidFill>
                  <a:srgbClr val="FF0000"/>
                </a:solidFill>
              </a:rPr>
              <a:t>突然帧丢失或相机快速移动</a:t>
            </a:r>
            <a:r>
              <a:rPr lang="zh-CN" altLang="en-US"/>
              <a:t>更加鲁棒。</a:t>
            </a:r>
            <a:endParaRPr lang="zh-CN" altLang="en-US"/>
          </a:p>
        </p:txBody>
      </p:sp>
      <p:sp>
        <p:nvSpPr>
          <p:cNvPr id="35" name="文本框 34"/>
          <p:cNvSpPr txBox="1"/>
          <p:nvPr/>
        </p:nvSpPr>
        <p:spPr>
          <a:xfrm>
            <a:off x="8295005" y="1265555"/>
            <a:ext cx="3896360" cy="349250"/>
          </a:xfrm>
          <a:prstGeom prst="rect">
            <a:avLst/>
          </a:prstGeom>
          <a:noFill/>
        </p:spPr>
        <p:txBody>
          <a:bodyPr wrap="square" rtlCol="0" anchor="t">
            <a:noAutofit/>
          </a:bodyPr>
          <a:p>
            <a:r>
              <a:rPr lang="zh-CN" altLang="en-US" b="1">
                <a:solidFill>
                  <a:srgbClr val="FF0000"/>
                </a:solidFill>
              </a:rPr>
              <a:t>Robustness to Dynamic Objects</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Method</a:t>
            </a:r>
            <a:endParaRPr lang="en-US" altLang="zh-CN" sz="4800" dirty="0"/>
          </a:p>
        </p:txBody>
      </p:sp>
      <p:pic>
        <p:nvPicPr>
          <p:cNvPr id="6" name="图片 5"/>
          <p:cNvPicPr>
            <a:picLocks noChangeAspect="1"/>
          </p:cNvPicPr>
          <p:nvPr>
            <p:custDataLst>
              <p:tags r:id="rId1"/>
            </p:custDataLst>
          </p:nvPr>
        </p:nvPicPr>
        <p:blipFill>
          <a:blip r:embed="rId2"/>
          <a:stretch>
            <a:fillRect/>
          </a:stretch>
        </p:blipFill>
        <p:spPr>
          <a:xfrm>
            <a:off x="342900" y="1852295"/>
            <a:ext cx="6610350" cy="2623185"/>
          </a:xfrm>
          <a:prstGeom prst="rect">
            <a:avLst/>
          </a:prstGeom>
        </p:spPr>
      </p:pic>
      <p:sp>
        <p:nvSpPr>
          <p:cNvPr id="7" name="文本框 6"/>
          <p:cNvSpPr txBox="1"/>
          <p:nvPr/>
        </p:nvSpPr>
        <p:spPr>
          <a:xfrm>
            <a:off x="3524250" y="1165225"/>
            <a:ext cx="4838065" cy="550545"/>
          </a:xfrm>
          <a:prstGeom prst="rect">
            <a:avLst/>
          </a:prstGeom>
          <a:noFill/>
        </p:spPr>
        <p:txBody>
          <a:bodyPr wrap="square" rtlCol="0" anchor="t">
            <a:noAutofit/>
            <a:scene3d>
              <a:camera prst="orthographicFront"/>
              <a:lightRig rig="threePt" dir="t"/>
            </a:scene3d>
          </a:bodyPr>
          <a:p>
            <a:r>
              <a:rPr lang="zh-CN" altLang="en-US" sz="2400" b="1">
                <a:solidFill>
                  <a:schemeClr val="accent1"/>
                </a:solidFill>
                <a:effectLst>
                  <a:outerShdw blurRad="38100" dist="25400" dir="5400000" algn="ctr" rotWithShape="0">
                    <a:srgbClr val="6E747A">
                      <a:alpha val="43000"/>
                    </a:srgbClr>
                  </a:outerShdw>
                </a:effectLst>
                <a:latin typeface="+mj-ea"/>
                <a:ea typeface="+mj-ea"/>
                <a:cs typeface="+mj-ea"/>
              </a:rPr>
              <a:t>关键帧选取 Keyframe Selection</a:t>
            </a:r>
            <a:endParaRPr lang="zh-CN" altLang="en-US"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sp>
        <p:nvSpPr>
          <p:cNvPr id="9" name="图文框 8"/>
          <p:cNvSpPr/>
          <p:nvPr/>
        </p:nvSpPr>
        <p:spPr>
          <a:xfrm>
            <a:off x="260985" y="2240915"/>
            <a:ext cx="1384300" cy="1457325"/>
          </a:xfrm>
          <a:prstGeom prst="frame">
            <a:avLst>
              <a:gd name="adj1" fmla="val 7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4" name="文本框 3"/>
          <p:cNvSpPr txBox="1"/>
          <p:nvPr/>
        </p:nvSpPr>
        <p:spPr>
          <a:xfrm>
            <a:off x="7200265" y="1715770"/>
            <a:ext cx="4725035" cy="4748530"/>
          </a:xfrm>
          <a:prstGeom prst="rect">
            <a:avLst/>
          </a:prstGeom>
          <a:noFill/>
        </p:spPr>
        <p:txBody>
          <a:bodyPr wrap="square" rtlCol="0" anchor="t">
            <a:noAutofit/>
          </a:bodyPr>
          <a:p>
            <a:pPr indent="457200" fontAlgn="auto"/>
            <a:r>
              <a:rPr lang="zh-CN" altLang="en-US"/>
              <a:t>维护一个</a:t>
            </a:r>
            <a:r>
              <a:rPr lang="zh-CN" altLang="en-US">
                <a:solidFill>
                  <a:srgbClr val="FF0000"/>
                </a:solidFill>
              </a:rPr>
              <a:t>全局关键帧列表</a:t>
            </a:r>
            <a:r>
              <a:rPr lang="zh-CN" altLang="en-US"/>
              <a:t>，根据信息增益逐步添加新的关键帧。然而，与iMAP相比，本文只包含，在优化场景几何图形时</a:t>
            </a:r>
            <a:r>
              <a:rPr lang="zh-CN" altLang="en-US">
                <a:solidFill>
                  <a:srgbClr val="FF0000"/>
                </a:solidFill>
              </a:rPr>
              <a:t>与当前帧有视觉重叠</a:t>
            </a:r>
            <a:r>
              <a:rPr lang="zh-CN" altLang="en-US"/>
              <a:t>的关键帧。这种关键帧选择策略不仅确保了当前视图之外的几何图形保持静态，而且还导致了一个非常有效的优化问题，因为每次只优化必要的参数。</a:t>
            </a:r>
            <a:endParaRPr lang="zh-CN" altLang="en-US"/>
          </a:p>
          <a:p>
            <a:pPr indent="457200" fontAlgn="auto"/>
            <a:endParaRPr lang="zh-CN" altLang="en-US"/>
          </a:p>
          <a:p>
            <a:pPr indent="0" fontAlgn="auto"/>
            <a:r>
              <a:rPr lang="zh-CN" altLang="en-US">
                <a:solidFill>
                  <a:schemeClr val="tx1"/>
                </a:solidFill>
              </a:rPr>
              <a:t>具体步骤如下：</a:t>
            </a:r>
            <a:endParaRPr lang="zh-CN" altLang="en-US">
              <a:solidFill>
                <a:schemeClr val="tx1"/>
              </a:solidFill>
            </a:endParaRPr>
          </a:p>
          <a:p>
            <a:r>
              <a:rPr lang="en-US" altLang="zh-CN"/>
              <a:t>    1.</a:t>
            </a:r>
            <a:r>
              <a:rPr lang="zh-CN" altLang="en-US"/>
              <a:t>随机采样像素，并使用优化的相机姿态反向投影对应的深度。</a:t>
            </a:r>
            <a:endParaRPr lang="zh-CN" altLang="en-US"/>
          </a:p>
          <a:p>
            <a:r>
              <a:rPr lang="en-US" altLang="zh-CN"/>
              <a:t>    2.</a:t>
            </a:r>
            <a:r>
              <a:rPr lang="zh-CN" altLang="en-US"/>
              <a:t>将点云投影到全局关键帧列表中的每个关键帧上。</a:t>
            </a:r>
            <a:endParaRPr lang="zh-CN" altLang="en-US"/>
          </a:p>
          <a:p>
            <a:r>
              <a:rPr lang="en-US" altLang="zh-CN"/>
              <a:t>    3.</a:t>
            </a:r>
            <a:r>
              <a:rPr lang="zh-CN" altLang="en-US"/>
              <a:t>从那些有投影点的关键帧中，随机选择K-2帧，在加上最近的关键帧和当前帧，形成总共K个活动帧。</a:t>
            </a:r>
            <a:endParaRPr lang="zh-CN" altLang="en-US"/>
          </a:p>
        </p:txBody>
      </p:sp>
      <p:pic>
        <p:nvPicPr>
          <p:cNvPr id="101" name="图片 100"/>
          <p:cNvPicPr/>
          <p:nvPr/>
        </p:nvPicPr>
        <p:blipFill>
          <a:blip r:embed="rId3"/>
          <a:stretch>
            <a:fillRect/>
          </a:stretch>
        </p:blipFill>
        <p:spPr>
          <a:xfrm>
            <a:off x="3606165" y="4612005"/>
            <a:ext cx="3347085" cy="1873885"/>
          </a:xfrm>
          <a:prstGeom prst="rect">
            <a:avLst/>
          </a:prstGeom>
          <a:noFill/>
          <a:ln w="9525">
            <a:noFill/>
          </a:ln>
        </p:spPr>
      </p:pic>
      <p:sp>
        <p:nvSpPr>
          <p:cNvPr id="11" name="图文框 10"/>
          <p:cNvSpPr/>
          <p:nvPr>
            <p:custDataLst>
              <p:tags r:id="rId4"/>
            </p:custDataLst>
          </p:nvPr>
        </p:nvSpPr>
        <p:spPr>
          <a:xfrm>
            <a:off x="4661535" y="5657215"/>
            <a:ext cx="1384300" cy="657225"/>
          </a:xfrm>
          <a:prstGeom prst="frame">
            <a:avLst>
              <a:gd name="adj1" fmla="val 7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pic>
        <p:nvPicPr>
          <p:cNvPr id="12" name="图片 11"/>
          <p:cNvPicPr>
            <a:picLocks noChangeAspect="1"/>
          </p:cNvPicPr>
          <p:nvPr>
            <p:custDataLst>
              <p:tags r:id="rId5"/>
            </p:custDataLst>
          </p:nvPr>
        </p:nvPicPr>
        <p:blipFill>
          <a:blip r:embed="rId6"/>
          <a:stretch>
            <a:fillRect/>
          </a:stretch>
        </p:blipFill>
        <p:spPr>
          <a:xfrm>
            <a:off x="511175" y="4475480"/>
            <a:ext cx="2555875" cy="2094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Experiments</a:t>
            </a:r>
            <a:endParaRPr lang="en-US" altLang="zh-CN" sz="4800" dirty="0"/>
          </a:p>
        </p:txBody>
      </p:sp>
      <p:sp>
        <p:nvSpPr>
          <p:cNvPr id="7" name="文本框 6"/>
          <p:cNvSpPr txBox="1"/>
          <p:nvPr/>
        </p:nvSpPr>
        <p:spPr>
          <a:xfrm>
            <a:off x="2355850" y="2352675"/>
            <a:ext cx="6775450" cy="550545"/>
          </a:xfrm>
          <a:prstGeom prst="rect">
            <a:avLst/>
          </a:prstGeom>
          <a:noFill/>
        </p:spPr>
        <p:txBody>
          <a:bodyPr wrap="square" rtlCol="0" anchor="t">
            <a:noAutofit/>
            <a:scene3d>
              <a:camera prst="orthographicFront"/>
              <a:lightRig rig="threePt" dir="t"/>
            </a:scene3d>
          </a:bodyPr>
          <a:p>
            <a:pPr algn="ctr"/>
            <a:r>
              <a:rPr lang="zh-CN" altLang="en-US" sz="2400" b="1">
                <a:solidFill>
                  <a:schemeClr val="accent1"/>
                </a:solidFill>
                <a:effectLst>
                  <a:outerShdw blurRad="38100" dist="25400" dir="5400000" algn="ctr" rotWithShape="0">
                    <a:srgbClr val="6E747A">
                      <a:alpha val="43000"/>
                    </a:srgbClr>
                  </a:outerShdw>
                </a:effectLst>
                <a:latin typeface="+mj-ea"/>
                <a:ea typeface="+mj-ea"/>
                <a:cs typeface="+mj-ea"/>
              </a:rPr>
              <a:t>Replica数据集</a:t>
            </a:r>
            <a:endParaRPr lang="zh-CN" altLang="en-US"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sp>
        <p:nvSpPr>
          <p:cNvPr id="10" name="文本框 9"/>
          <p:cNvSpPr txBox="1"/>
          <p:nvPr/>
        </p:nvSpPr>
        <p:spPr>
          <a:xfrm>
            <a:off x="1350010" y="1028700"/>
            <a:ext cx="8787765" cy="1323975"/>
          </a:xfrm>
          <a:prstGeom prst="rect">
            <a:avLst/>
          </a:prstGeom>
          <a:noFill/>
        </p:spPr>
        <p:txBody>
          <a:bodyPr wrap="square" rtlCol="0" anchor="t">
            <a:noAutofit/>
          </a:bodyPr>
          <a:p>
            <a:r>
              <a:rPr lang="en-US" altLang="zh-CN" sz="2000" b="1"/>
              <a:t>度量指标Metrics： </a:t>
            </a:r>
            <a:endParaRPr lang="en-US" altLang="zh-CN" sz="2000" b="1"/>
          </a:p>
          <a:p>
            <a:r>
              <a:rPr lang="en-US" altLang="zh-CN" sz="2000" b="1"/>
              <a:t>2D</a:t>
            </a:r>
            <a:r>
              <a:rPr lang="zh-CN" altLang="en-US" sz="2000" b="1"/>
              <a:t>：</a:t>
            </a:r>
            <a:r>
              <a:rPr lang="en-US" altLang="zh-CN" sz="2000"/>
              <a:t>评估来自重建网格和GT真值网格的1000个随机采样的深度图上的L1损</a:t>
            </a:r>
            <a:r>
              <a:rPr lang="en-US" altLang="zh-CN" sz="2000" b="1"/>
              <a:t>3D</a:t>
            </a:r>
            <a:r>
              <a:rPr lang="zh-CN" altLang="en-US" sz="2000" b="1"/>
              <a:t>：</a:t>
            </a:r>
            <a:r>
              <a:rPr lang="en-US" altLang="zh-CN" sz="2000"/>
              <a:t>遵循iMAP中，精度Accuracy[cm]、完成度Completion[cm]和完成率[&lt;5cm%]。对于相机跟踪的评估，使用ATE RMSE。</a:t>
            </a:r>
            <a:endParaRPr lang="en-US" altLang="zh-CN" sz="2000"/>
          </a:p>
        </p:txBody>
      </p:sp>
      <p:pic>
        <p:nvPicPr>
          <p:cNvPr id="4" name="图片 3"/>
          <p:cNvPicPr>
            <a:picLocks noChangeAspect="1"/>
          </p:cNvPicPr>
          <p:nvPr>
            <p:custDataLst>
              <p:tags r:id="rId1"/>
            </p:custDataLst>
          </p:nvPr>
        </p:nvPicPr>
        <p:blipFill>
          <a:blip r:embed="rId2"/>
          <a:stretch>
            <a:fillRect/>
          </a:stretch>
        </p:blipFill>
        <p:spPr>
          <a:xfrm>
            <a:off x="752475" y="2903220"/>
            <a:ext cx="4900295" cy="3263900"/>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5816600" y="3257550"/>
            <a:ext cx="5467985" cy="2635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Experiments</a:t>
            </a:r>
            <a:endParaRPr lang="en-US" altLang="zh-CN" sz="4800" dirty="0"/>
          </a:p>
        </p:txBody>
      </p:sp>
      <p:sp>
        <p:nvSpPr>
          <p:cNvPr id="7" name="文本框 6"/>
          <p:cNvSpPr txBox="1"/>
          <p:nvPr/>
        </p:nvSpPr>
        <p:spPr>
          <a:xfrm>
            <a:off x="669925" y="1467485"/>
            <a:ext cx="3994785" cy="785495"/>
          </a:xfrm>
          <a:prstGeom prst="rect">
            <a:avLst/>
          </a:prstGeom>
          <a:noFill/>
        </p:spPr>
        <p:txBody>
          <a:bodyPr wrap="square" rtlCol="0" anchor="t">
            <a:noAutofit/>
            <a:scene3d>
              <a:camera prst="orthographicFront"/>
              <a:lightRig rig="threePt" dir="t"/>
            </a:scene3d>
          </a:bodyPr>
          <a:p>
            <a:pPr algn="ctr"/>
            <a:r>
              <a:rPr lang="zh-CN" altLang="en-US" sz="2400" b="1">
                <a:solidFill>
                  <a:schemeClr val="accent1"/>
                </a:solidFill>
                <a:effectLst>
                  <a:outerShdw blurRad="38100" dist="25400" dir="5400000" algn="ctr" rotWithShape="0">
                    <a:srgbClr val="6E747A">
                      <a:alpha val="43000"/>
                    </a:srgbClr>
                  </a:outerShdw>
                </a:effectLst>
                <a:latin typeface="+mj-ea"/>
                <a:ea typeface="+mj-ea"/>
                <a:cs typeface="+mj-ea"/>
              </a:rPr>
              <a:t>TUM RGB-D数据集上</a:t>
            </a:r>
            <a:endParaRPr lang="zh-CN" altLang="en-US" sz="2400" b="1">
              <a:solidFill>
                <a:schemeClr val="accent1"/>
              </a:solidFill>
              <a:effectLst>
                <a:outerShdw blurRad="38100" dist="25400" dir="5400000" algn="ctr" rotWithShape="0">
                  <a:srgbClr val="6E747A">
                    <a:alpha val="43000"/>
                  </a:srgbClr>
                </a:outerShdw>
              </a:effectLst>
              <a:latin typeface="+mj-ea"/>
              <a:ea typeface="+mj-ea"/>
              <a:cs typeface="+mj-ea"/>
            </a:endParaRPr>
          </a:p>
          <a:p>
            <a:pPr algn="ctr"/>
            <a:r>
              <a:rPr lang="zh-CN" altLang="en-US" sz="2400" b="1">
                <a:solidFill>
                  <a:schemeClr val="accent1"/>
                </a:solidFill>
                <a:effectLst>
                  <a:outerShdw blurRad="38100" dist="25400" dir="5400000" algn="ctr" rotWithShape="0">
                    <a:srgbClr val="6E747A">
                      <a:alpha val="43000"/>
                    </a:srgbClr>
                  </a:outerShdw>
                </a:effectLst>
                <a:latin typeface="+mj-ea"/>
                <a:ea typeface="+mj-ea"/>
                <a:cs typeface="+mj-ea"/>
              </a:rPr>
              <a:t>对相机跟踪性能评估</a:t>
            </a:r>
            <a:endParaRPr lang="zh-CN" altLang="en-US"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pic>
        <p:nvPicPr>
          <p:cNvPr id="3" name="图片 2"/>
          <p:cNvPicPr>
            <a:picLocks noChangeAspect="1"/>
          </p:cNvPicPr>
          <p:nvPr>
            <p:custDataLst>
              <p:tags r:id="rId1"/>
            </p:custDataLst>
          </p:nvPr>
        </p:nvPicPr>
        <p:blipFill>
          <a:blip r:embed="rId2"/>
          <a:stretch>
            <a:fillRect/>
          </a:stretch>
        </p:blipFill>
        <p:spPr>
          <a:xfrm>
            <a:off x="260350" y="2252980"/>
            <a:ext cx="4868545" cy="2127885"/>
          </a:xfrm>
          <a:prstGeom prst="rect">
            <a:avLst/>
          </a:prstGeom>
        </p:spPr>
      </p:pic>
      <p:sp>
        <p:nvSpPr>
          <p:cNvPr id="5" name="文本框 4"/>
          <p:cNvSpPr txBox="1"/>
          <p:nvPr>
            <p:custDataLst>
              <p:tags r:id="rId3"/>
            </p:custDataLst>
          </p:nvPr>
        </p:nvSpPr>
        <p:spPr>
          <a:xfrm>
            <a:off x="6861175" y="1578610"/>
            <a:ext cx="3581400" cy="562610"/>
          </a:xfrm>
          <a:prstGeom prst="rect">
            <a:avLst/>
          </a:prstGeom>
          <a:noFill/>
        </p:spPr>
        <p:txBody>
          <a:bodyPr wrap="square" rtlCol="0" anchor="t">
            <a:noAutofit/>
            <a:scene3d>
              <a:camera prst="orthographicFront"/>
              <a:lightRig rig="threePt" dir="t"/>
            </a:scene3d>
          </a:bodyPr>
          <a:p>
            <a:pPr algn="ctr"/>
            <a:r>
              <a:rPr lang="zh-CN" altLang="en-US" sz="2400" b="1">
                <a:solidFill>
                  <a:schemeClr val="accent1"/>
                </a:solidFill>
                <a:effectLst>
                  <a:outerShdw blurRad="38100" dist="25400" dir="5400000" algn="ctr" rotWithShape="0">
                    <a:srgbClr val="6E747A">
                      <a:alpha val="43000"/>
                    </a:srgbClr>
                  </a:outerShdw>
                </a:effectLst>
                <a:latin typeface="+mj-ea"/>
                <a:ea typeface="+mj-ea"/>
                <a:cs typeface="+mj-ea"/>
              </a:rPr>
              <a:t>ScanNet数据集</a:t>
            </a:r>
            <a:endParaRPr lang="zh-CN" altLang="en-US"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pic>
        <p:nvPicPr>
          <p:cNvPr id="6" name="图片 5"/>
          <p:cNvPicPr>
            <a:picLocks noChangeAspect="1"/>
          </p:cNvPicPr>
          <p:nvPr>
            <p:custDataLst>
              <p:tags r:id="rId4"/>
            </p:custDataLst>
          </p:nvPr>
        </p:nvPicPr>
        <p:blipFill>
          <a:blip r:embed="rId5"/>
          <a:srcRect b="38907"/>
          <a:stretch>
            <a:fillRect/>
          </a:stretch>
        </p:blipFill>
        <p:spPr>
          <a:xfrm>
            <a:off x="5684520" y="4915535"/>
            <a:ext cx="5935345" cy="1301115"/>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5829300" y="2141220"/>
            <a:ext cx="5644515" cy="2623820"/>
          </a:xfrm>
          <a:prstGeom prst="rect">
            <a:avLst/>
          </a:prstGeom>
        </p:spPr>
      </p:pic>
      <p:sp>
        <p:nvSpPr>
          <p:cNvPr id="9" name="文本框 8"/>
          <p:cNvSpPr txBox="1"/>
          <p:nvPr/>
        </p:nvSpPr>
        <p:spPr>
          <a:xfrm>
            <a:off x="669925" y="4599305"/>
            <a:ext cx="4178300" cy="1746250"/>
          </a:xfrm>
          <a:prstGeom prst="rect">
            <a:avLst/>
          </a:prstGeom>
          <a:noFill/>
        </p:spPr>
        <p:txBody>
          <a:bodyPr wrap="square" rtlCol="0" anchor="t">
            <a:noAutofit/>
          </a:bodyPr>
          <a:p>
            <a:r>
              <a:rPr lang="zh-CN" altLang="en-US"/>
              <a:t>产生了更清晰、更详细的几何形状</a:t>
            </a:r>
            <a:endParaRPr lang="zh-CN" altLang="en-US"/>
          </a:p>
          <a:p>
            <a:r>
              <a:rPr lang="zh-CN" altLang="en-US"/>
              <a:t>在跟踪方面，iMAP∗和DI-Fusion要么完全失败，要么引入了较大的漂移，而提出的方法成功地重建了整个场景。从定量上来说，跟踪结果也明显比DI-Fusion和iMAP∗更准确</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tags/tag1.xml><?xml version="1.0" encoding="utf-8"?>
<p:tagLst xmlns:p="http://schemas.openxmlformats.org/presentationml/2006/main">
  <p:tag name="ISLIDE.DIAGRAM" val="2b751056-6b97-492c-b763-340acee7e99d"/>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COMMONDATA" val="eyJoZGlkIjoiMmI1NDQ5ZDNhMGY0OGE1MzFhZDcwNWI3Yzc5MGIyYmEifQ=="/>
  <p:tag name="KSO_WPP_MARK_KEY" val="4fdcbf56-7e8a-4458-939a-b240144023bc"/>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Group1-pre</Template>
  <TotalTime>0</TotalTime>
  <Words>1929</Words>
  <Application>WPS 演示</Application>
  <PresentationFormat>宽屏</PresentationFormat>
  <Paragraphs>147</Paragraphs>
  <Slides>14</Slides>
  <Notes>16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Arial</vt:lpstr>
      <vt:lpstr>宋体</vt:lpstr>
      <vt:lpstr>Wingdings</vt:lpstr>
      <vt:lpstr>微软雅黑</vt:lpstr>
      <vt:lpstr>黑体</vt:lpstr>
      <vt:lpstr>Times New Roman</vt:lpstr>
      <vt:lpstr>Arial Unicode MS</vt:lpstr>
      <vt:lpstr>Calibri</vt:lpstr>
      <vt:lpstr>等线</vt:lpstr>
      <vt:lpstr>主题5</vt:lpstr>
      <vt:lpstr>NICE-SLAM: Neural Implicit Scalable Encoding for SLAM</vt:lpstr>
      <vt:lpstr>PowerPoint 演示文稿</vt:lpstr>
      <vt:lpstr>Introduction</vt:lpstr>
      <vt:lpstr>Method</vt:lpstr>
      <vt:lpstr>Method</vt:lpstr>
      <vt:lpstr>Method</vt:lpstr>
      <vt:lpstr>Method</vt:lpstr>
      <vt:lpstr>Experiments</vt:lpstr>
      <vt:lpstr>Experiments</vt:lpstr>
      <vt:lpstr>Experiments</vt:lpstr>
      <vt:lpstr>Experiments</vt:lpstr>
      <vt:lpstr>Experiments</vt:lpstr>
      <vt:lpstr>Conclusion</vt:lpstr>
      <vt:lpstr>Thanks For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庭有枇杷树.</cp:lastModifiedBy>
  <cp:revision>60</cp:revision>
  <dcterms:created xsi:type="dcterms:W3CDTF">2023-09-19T13:51:00Z</dcterms:created>
  <dcterms:modified xsi:type="dcterms:W3CDTF">2023-10-16T13:30:49Z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84DC6E119D7C42DB825090558112429F_12</vt:lpwstr>
  </property>
  <property fmtid="{D5CDD505-2E9C-101B-9397-08002B2CF9AE}" pid="3" name="KSOProductBuildVer">
    <vt:lpwstr>2052-12.1.0.15712</vt:lpwstr>
  </property>
</Properties>
</file>